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embeddedFontLst>
    <p:embeddedFont>
      <p:font typeface="Roboto" panose="02000000000000000000" pitchFamily="2" charset="0"/>
      <p:regular r:id="rId4"/>
      <p:bold r:id="rId5"/>
      <p:italic r:id="rId6"/>
      <p:boldItalic r:id="rId7"/>
    </p:embeddedFont>
    <p:embeddedFont>
      <p:font typeface="Roboto Medium" panose="02000000000000000000" pitchFamily="2" charset="0"/>
      <p:regular r:id="rId8"/>
      <p:bold r:id="rId9"/>
      <p:italic r:id="rId10"/>
      <p:boldItalic r:id="rId11"/>
    </p:embeddedFont>
    <p:embeddedFont>
      <p:font typeface="Roboto Slab" pitchFamily="2" charset="0"/>
      <p:regular r:id="rId12"/>
      <p:bold r:id="rId13"/>
    </p:embeddedFont>
    <p:embeddedFont>
      <p:font typeface="Roboto Slab ExtraBold" pitchFamily="2" charset="0"/>
      <p:bold r:id="rId14"/>
    </p:embeddedFont>
    <p:embeddedFont>
      <p:font typeface="Roboto Slab Light" panose="020F0302020204030204" pitchFamily="34" charset="0"/>
      <p:regular r:id="rId15"/>
      <p:bold r:id="rId16"/>
    </p:embeddedFont>
    <p:embeddedFont>
      <p:font typeface="Roboto Slab Medium" panose="020F0502020204030204" pitchFamily="34" charset="0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Mk+BAIh4yp1k6+SEVCGjxQj7a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customschemas.google.com/relationships/presentationmetadata" Target="meta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1b9763ac58_2_4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6" name="Google Shape;216;g21b9763ac58_2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2"/>
          <p:cNvPicPr preferRelativeResize="0"/>
          <p:nvPr/>
        </p:nvPicPr>
        <p:blipFill rotWithShape="1">
          <a:blip r:embed="rId3">
            <a:alphaModFix/>
          </a:blip>
          <a:srcRect l="9" t="49" b="49"/>
          <a:stretch/>
        </p:blipFill>
        <p:spPr>
          <a:xfrm>
            <a:off x="0" y="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2" descr="Picture 3"/>
          <p:cNvPicPr preferRelativeResize="0"/>
          <p:nvPr/>
        </p:nvPicPr>
        <p:blipFill rotWithShape="1">
          <a:blip r:embed="rId4">
            <a:alphaModFix amt="38000"/>
          </a:blip>
          <a:srcRect/>
          <a:stretch/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2"/>
          <p:cNvSpPr/>
          <p:nvPr/>
        </p:nvSpPr>
        <p:spPr>
          <a:xfrm>
            <a:off x="7435835" y="2574600"/>
            <a:ext cx="3785600" cy="1035200"/>
          </a:xfrm>
          <a:prstGeom prst="rect">
            <a:avLst/>
          </a:prstGeom>
          <a:solidFill>
            <a:srgbClr val="FFFFFF">
              <a:alpha val="50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21" name="Google Shape;221;p32"/>
          <p:cNvSpPr txBox="1"/>
          <p:nvPr/>
        </p:nvSpPr>
        <p:spPr>
          <a:xfrm>
            <a:off x="3322055" y="3896012"/>
            <a:ext cx="7950000" cy="2466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>
              <a:lnSpc>
                <a:spcPct val="150000"/>
              </a:lnSpc>
              <a:spcBef>
                <a:spcPts val="1333"/>
              </a:spcBef>
              <a:buClr>
                <a:schemeClr val="lt1"/>
              </a:buClr>
              <a:buSzPts val="900"/>
            </a:pPr>
            <a:r>
              <a:rPr lang="en" sz="1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Intevity aligned with Carewell to support their ambitious e-commerce growth plans with senior </a:t>
            </a:r>
            <a:br>
              <a:rPr lang="en" sz="1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1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leadership and implementation support for platform infrastructure, systems enhancements, </a:t>
            </a:r>
            <a:br>
              <a:rPr lang="en" sz="1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</a:br>
            <a:r>
              <a:rPr lang="en" sz="12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and software architecture design. </a:t>
            </a:r>
            <a:endParaRPr sz="1200"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>
              <a:lnSpc>
                <a:spcPct val="150000"/>
              </a:lnSpc>
              <a:spcBef>
                <a:spcPts val="1333"/>
              </a:spcBef>
              <a:buClr>
                <a:schemeClr val="lt1"/>
              </a:buClr>
              <a:buSzPts val="900"/>
            </a:pPr>
            <a:r>
              <a:rPr lang="en" sz="12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Key enhancements and automations with customer touchpoints in the order, checkout, and return </a:t>
            </a:r>
            <a:br>
              <a:rPr lang="en" sz="12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</a:br>
            <a:r>
              <a:rPr lang="en" sz="12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processes led to reduced customer service handling overhead and dramatically improving user experience and satisfaction.</a:t>
            </a:r>
            <a:endParaRPr sz="1467">
              <a:solidFill>
                <a:schemeClr val="dk1"/>
              </a:solidFill>
            </a:endParaRPr>
          </a:p>
          <a:p>
            <a:pPr>
              <a:lnSpc>
                <a:spcPct val="115000"/>
              </a:lnSpc>
              <a:spcBef>
                <a:spcPts val="1333"/>
              </a:spcBef>
              <a:buClr>
                <a:srgbClr val="FFFFFF"/>
              </a:buClr>
              <a:buSzPts val="900"/>
            </a:pPr>
            <a:endParaRPr sz="1200" b="1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222" name="Google Shape;222;p32"/>
          <p:cNvGrpSpPr/>
          <p:nvPr/>
        </p:nvGrpSpPr>
        <p:grpSpPr>
          <a:xfrm>
            <a:off x="813834" y="1230694"/>
            <a:ext cx="10956361" cy="892512"/>
            <a:chOff x="491179" y="2482530"/>
            <a:chExt cx="6577500" cy="782357"/>
          </a:xfrm>
        </p:grpSpPr>
        <p:sp>
          <p:nvSpPr>
            <p:cNvPr id="223" name="Google Shape;223;p32"/>
            <p:cNvSpPr txBox="1"/>
            <p:nvPr/>
          </p:nvSpPr>
          <p:spPr>
            <a:xfrm>
              <a:off x="491179" y="2482530"/>
              <a:ext cx="6577500" cy="7823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>
                <a:buClr>
                  <a:schemeClr val="lt1"/>
                </a:buClr>
                <a:buSzPts val="2300"/>
              </a:pPr>
              <a:r>
                <a:rPr lang="en" sz="2533">
                  <a:solidFill>
                    <a:schemeClr val="lt1"/>
                  </a:solidFill>
                  <a:latin typeface="Roboto Slab Light"/>
                  <a:ea typeface="Roboto Slab Light"/>
                  <a:cs typeface="Roboto Slab Light"/>
                  <a:sym typeface="Roboto Slab Light"/>
                </a:rPr>
                <a:t>Providing a flexible workforce of senior e-commerce focused talent</a:t>
              </a:r>
              <a:endParaRPr sz="2533">
                <a:solidFill>
                  <a:schemeClr val="dk1"/>
                </a:solidFill>
              </a:endParaRPr>
            </a:p>
            <a:p>
              <a:pPr>
                <a:buClr>
                  <a:srgbClr val="FFFFFF"/>
                </a:buClr>
                <a:buSzPts val="2300"/>
              </a:pPr>
              <a:endParaRPr sz="2667">
                <a:solidFill>
                  <a:srgbClr val="FFFFFF"/>
                </a:solidFill>
                <a:latin typeface="Roboto Slab Light"/>
                <a:ea typeface="Roboto Slab Light"/>
                <a:cs typeface="Roboto Slab Light"/>
                <a:sym typeface="Roboto Slab Light"/>
              </a:endParaRPr>
            </a:p>
          </p:txBody>
        </p:sp>
        <p:pic>
          <p:nvPicPr>
            <p:cNvPr id="224" name="Google Shape;224;p32" descr="Picture 2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310140">
              <a:off x="1590573" y="2787219"/>
              <a:ext cx="1655990" cy="16535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5" name="Google Shape;225;p32"/>
          <p:cNvSpPr txBox="1"/>
          <p:nvPr/>
        </p:nvSpPr>
        <p:spPr>
          <a:xfrm>
            <a:off x="814023" y="383757"/>
            <a:ext cx="17292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>
              <a:lnSpc>
                <a:spcPct val="200000"/>
              </a:lnSpc>
              <a:buClr>
                <a:srgbClr val="FFFFFF"/>
              </a:buClr>
              <a:buSzPts val="600"/>
            </a:pPr>
            <a:r>
              <a:rPr lang="en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CASE STUDY</a:t>
            </a:r>
            <a:endParaRPr sz="1467"/>
          </a:p>
        </p:txBody>
      </p:sp>
      <p:grpSp>
        <p:nvGrpSpPr>
          <p:cNvPr id="226" name="Google Shape;226;p32"/>
          <p:cNvGrpSpPr/>
          <p:nvPr/>
        </p:nvGrpSpPr>
        <p:grpSpPr>
          <a:xfrm>
            <a:off x="813821" y="1910279"/>
            <a:ext cx="10407603" cy="491600"/>
            <a:chOff x="443550" y="1297075"/>
            <a:chExt cx="7805702" cy="368700"/>
          </a:xfrm>
        </p:grpSpPr>
        <p:sp>
          <p:nvSpPr>
            <p:cNvPr id="227" name="Google Shape;227;p32"/>
            <p:cNvSpPr/>
            <p:nvPr/>
          </p:nvSpPr>
          <p:spPr>
            <a:xfrm>
              <a:off x="443550" y="1297075"/>
              <a:ext cx="2852700" cy="368700"/>
            </a:xfrm>
            <a:prstGeom prst="rect">
              <a:avLst/>
            </a:prstGeom>
            <a:solidFill>
              <a:srgbClr val="FEC7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600">
                  <a:solidFill>
                    <a:srgbClr val="004C7E"/>
                  </a:solidFill>
                  <a:latin typeface="Roboto Slab ExtraBold"/>
                  <a:ea typeface="Roboto Slab ExtraBold"/>
                  <a:cs typeface="Roboto Slab ExtraBold"/>
                  <a:sym typeface="Roboto Slab ExtraBold"/>
                </a:rPr>
                <a:t>E-COMMERCE MEDICAL</a:t>
              </a:r>
              <a:endParaRPr sz="1600">
                <a:solidFill>
                  <a:schemeClr val="dk1"/>
                </a:solidFill>
                <a:latin typeface="Roboto Slab ExtraBold"/>
                <a:ea typeface="Roboto Slab ExtraBold"/>
                <a:cs typeface="Roboto Slab ExtraBold"/>
                <a:sym typeface="Roboto Slab ExtraBold"/>
              </a:endParaRPr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3296254" y="1297075"/>
              <a:ext cx="2751900" cy="368700"/>
            </a:xfrm>
            <a:prstGeom prst="rect">
              <a:avLst/>
            </a:prstGeom>
            <a:solidFill>
              <a:srgbClr val="FCB4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600">
                  <a:solidFill>
                    <a:srgbClr val="004C7E"/>
                  </a:solidFill>
                  <a:latin typeface="Roboto Slab Medium"/>
                  <a:ea typeface="Roboto Slab Medium"/>
                  <a:cs typeface="Roboto Slab Medium"/>
                  <a:sym typeface="Roboto Slab Medium"/>
                </a:rPr>
                <a:t>$10M+ Annual Revenue</a:t>
              </a:r>
              <a:endParaRPr sz="1600">
                <a:latin typeface="Roboto Slab Medium"/>
                <a:ea typeface="Roboto Slab Medium"/>
                <a:cs typeface="Roboto Slab Medium"/>
                <a:sym typeface="Roboto Slab Medium"/>
              </a:endParaRPr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6048151" y="1297075"/>
              <a:ext cx="2201100" cy="368700"/>
            </a:xfrm>
            <a:prstGeom prst="rect">
              <a:avLst/>
            </a:prstGeom>
            <a:solidFill>
              <a:srgbClr val="F8A4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" sz="1600">
                  <a:solidFill>
                    <a:srgbClr val="004C7E"/>
                  </a:solidFill>
                  <a:latin typeface="Roboto Slab Medium"/>
                  <a:ea typeface="Roboto Slab Medium"/>
                  <a:cs typeface="Roboto Slab Medium"/>
                  <a:sym typeface="Roboto Slab Medium"/>
                </a:rPr>
                <a:t>~ 50 Employees</a:t>
              </a:r>
              <a:endParaRPr sz="1600">
                <a:solidFill>
                  <a:srgbClr val="004C7E"/>
                </a:solidFill>
                <a:latin typeface="Roboto Slab Medium"/>
                <a:ea typeface="Roboto Slab Medium"/>
                <a:cs typeface="Roboto Slab Medium"/>
                <a:sym typeface="Roboto Slab Medium"/>
              </a:endParaRPr>
            </a:p>
          </p:txBody>
        </p:sp>
      </p:grpSp>
      <p:sp>
        <p:nvSpPr>
          <p:cNvPr id="230" name="Google Shape;230;p32"/>
          <p:cNvSpPr txBox="1"/>
          <p:nvPr/>
        </p:nvSpPr>
        <p:spPr>
          <a:xfrm>
            <a:off x="7712400" y="2763767"/>
            <a:ext cx="3234800" cy="71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" sz="12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Leading e-commerce retailer providing home health products and resources </a:t>
            </a:r>
            <a:br>
              <a:rPr lang="en" sz="12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</a:br>
            <a:r>
              <a:rPr lang="en" sz="1200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rPr>
              <a:t>for family caregivers</a:t>
            </a:r>
            <a:endParaRPr sz="1200">
              <a:solidFill>
                <a:schemeClr val="lt1"/>
              </a:solidFill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pic>
        <p:nvPicPr>
          <p:cNvPr id="231" name="Google Shape;231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0568" y="4928397"/>
            <a:ext cx="1729200" cy="13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/>
          <p:nvPr/>
        </p:nvSpPr>
        <p:spPr>
          <a:xfrm rot="-5400000">
            <a:off x="1856073" y="2218797"/>
            <a:ext cx="502600" cy="1878833"/>
          </a:xfrm>
          <a:prstGeom prst="flowChartOffpageConnector">
            <a:avLst/>
          </a:prstGeom>
          <a:solidFill>
            <a:srgbClr val="F8A4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33" name="Google Shape;233;p32"/>
          <p:cNvSpPr/>
          <p:nvPr/>
        </p:nvSpPr>
        <p:spPr>
          <a:xfrm>
            <a:off x="824843" y="2637363"/>
            <a:ext cx="1955600" cy="3636000"/>
          </a:xfrm>
          <a:prstGeom prst="rect">
            <a:avLst/>
          </a:prstGeom>
          <a:solidFill>
            <a:srgbClr val="FAA522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endParaRPr sz="1867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2"/>
          <p:cNvSpPr/>
          <p:nvPr/>
        </p:nvSpPr>
        <p:spPr>
          <a:xfrm>
            <a:off x="824855" y="3832112"/>
            <a:ext cx="1955600" cy="2440400"/>
          </a:xfrm>
          <a:prstGeom prst="rect">
            <a:avLst/>
          </a:prstGeom>
          <a:solidFill>
            <a:srgbClr val="FFFFFF">
              <a:alpha val="163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35" name="Google Shape;235;p32"/>
          <p:cNvSpPr/>
          <p:nvPr/>
        </p:nvSpPr>
        <p:spPr>
          <a:xfrm>
            <a:off x="824843" y="5076233"/>
            <a:ext cx="1955600" cy="1196800"/>
          </a:xfrm>
          <a:prstGeom prst="rect">
            <a:avLst/>
          </a:prstGeom>
          <a:solidFill>
            <a:srgbClr val="FFFFFF">
              <a:alpha val="251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" name="Google Shape;236;p32"/>
          <p:cNvGrpSpPr/>
          <p:nvPr/>
        </p:nvGrpSpPr>
        <p:grpSpPr>
          <a:xfrm>
            <a:off x="967340" y="2741911"/>
            <a:ext cx="1669632" cy="938700"/>
            <a:chOff x="354622" y="3725420"/>
            <a:chExt cx="1697700" cy="914793"/>
          </a:xfrm>
        </p:grpSpPr>
        <p:sp>
          <p:nvSpPr>
            <p:cNvPr id="237" name="Google Shape;237;p32"/>
            <p:cNvSpPr txBox="1"/>
            <p:nvPr/>
          </p:nvSpPr>
          <p:spPr>
            <a:xfrm>
              <a:off x="554724" y="3725420"/>
              <a:ext cx="12975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algn="ctr">
                <a:buClr>
                  <a:srgbClr val="FFFFFF"/>
                </a:buClr>
                <a:buSzPts val="2700"/>
              </a:pPr>
              <a:r>
                <a:rPr lang="en" sz="3733">
                  <a:solidFill>
                    <a:srgbClr val="004C7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100%</a:t>
              </a:r>
              <a:endParaRPr sz="1600">
                <a:solidFill>
                  <a:srgbClr val="004C7E"/>
                </a:solidFill>
              </a:endParaRPr>
            </a:p>
          </p:txBody>
        </p:sp>
        <p:sp>
          <p:nvSpPr>
            <p:cNvPr id="238" name="Google Shape;238;p32"/>
            <p:cNvSpPr txBox="1"/>
            <p:nvPr/>
          </p:nvSpPr>
          <p:spPr>
            <a:xfrm>
              <a:off x="354622" y="4248413"/>
              <a:ext cx="16977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algn="ctr">
                <a:buClr>
                  <a:srgbClr val="FFFFFF"/>
                </a:buClr>
                <a:buSzPts val="900"/>
              </a:pPr>
              <a:r>
                <a:rPr lang="en" sz="933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INSIGHT INTO </a:t>
              </a:r>
              <a:br>
                <a:rPr lang="en" sz="933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r>
                <a:rPr lang="en" sz="933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CUSTOMER JOURNEY</a:t>
              </a:r>
              <a:endParaRPr sz="933">
                <a:solidFill>
                  <a:srgbClr val="004C7E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39" name="Google Shape;239;p32"/>
          <p:cNvGrpSpPr/>
          <p:nvPr/>
        </p:nvGrpSpPr>
        <p:grpSpPr>
          <a:xfrm>
            <a:off x="967305" y="5175652"/>
            <a:ext cx="1669632" cy="938709"/>
            <a:chOff x="4166335" y="3799661"/>
            <a:chExt cx="1697700" cy="914803"/>
          </a:xfrm>
        </p:grpSpPr>
        <p:sp>
          <p:nvSpPr>
            <p:cNvPr id="240" name="Google Shape;240;p32"/>
            <p:cNvSpPr txBox="1"/>
            <p:nvPr/>
          </p:nvSpPr>
          <p:spPr>
            <a:xfrm>
              <a:off x="4218260" y="3799661"/>
              <a:ext cx="15939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algn="ctr">
                <a:buClr>
                  <a:srgbClr val="FFFFFF"/>
                </a:buClr>
                <a:buSzPts val="2700"/>
              </a:pPr>
              <a:r>
                <a:rPr lang="en" sz="3733">
                  <a:solidFill>
                    <a:srgbClr val="004C7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1.5</a:t>
              </a:r>
              <a:endParaRPr sz="1600">
                <a:solidFill>
                  <a:srgbClr val="004C7E"/>
                </a:solidFill>
              </a:endParaRPr>
            </a:p>
          </p:txBody>
        </p:sp>
        <p:sp>
          <p:nvSpPr>
            <p:cNvPr id="241" name="Google Shape;241;p32"/>
            <p:cNvSpPr txBox="1"/>
            <p:nvPr/>
          </p:nvSpPr>
          <p:spPr>
            <a:xfrm>
              <a:off x="4166335" y="4322664"/>
              <a:ext cx="16977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algn="ctr">
                <a:buClr>
                  <a:srgbClr val="FFFFFF"/>
                </a:buClr>
                <a:buSzPts val="900"/>
              </a:pPr>
              <a:r>
                <a:rPr lang="en" sz="933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YEARS OF GO-TO</a:t>
              </a:r>
              <a:br>
                <a:rPr lang="en" sz="933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</a:br>
              <a:r>
                <a:rPr lang="en" sz="933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PARTNERSHIP</a:t>
              </a:r>
              <a:endParaRPr sz="933">
                <a:solidFill>
                  <a:srgbClr val="004C7E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242" name="Google Shape;242;p32"/>
          <p:cNvGrpSpPr/>
          <p:nvPr/>
        </p:nvGrpSpPr>
        <p:grpSpPr>
          <a:xfrm>
            <a:off x="967325" y="3972044"/>
            <a:ext cx="1669632" cy="938709"/>
            <a:chOff x="2033210" y="3725447"/>
            <a:chExt cx="1697700" cy="914803"/>
          </a:xfrm>
        </p:grpSpPr>
        <p:sp>
          <p:nvSpPr>
            <p:cNvPr id="243" name="Google Shape;243;p32"/>
            <p:cNvSpPr txBox="1"/>
            <p:nvPr/>
          </p:nvSpPr>
          <p:spPr>
            <a:xfrm>
              <a:off x="2085135" y="3725447"/>
              <a:ext cx="1593900" cy="52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algn="ctr">
                <a:buClr>
                  <a:schemeClr val="lt1"/>
                </a:buClr>
                <a:buSzPts val="2700"/>
              </a:pPr>
              <a:r>
                <a:rPr lang="en" sz="3733">
                  <a:solidFill>
                    <a:srgbClr val="004C7E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100%</a:t>
              </a:r>
              <a:endParaRPr sz="1600">
                <a:solidFill>
                  <a:srgbClr val="004C7E"/>
                </a:solidFill>
              </a:endParaRPr>
            </a:p>
            <a:p>
              <a:pPr algn="ctr">
                <a:buClr>
                  <a:srgbClr val="FFFFFF"/>
                </a:buClr>
                <a:buSzPts val="2700"/>
              </a:pPr>
              <a:endParaRPr sz="3733">
                <a:solidFill>
                  <a:srgbClr val="004C7E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244" name="Google Shape;244;p32"/>
            <p:cNvSpPr txBox="1"/>
            <p:nvPr/>
          </p:nvSpPr>
          <p:spPr>
            <a:xfrm>
              <a:off x="2033210" y="4248450"/>
              <a:ext cx="1697700" cy="39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/>
            <a:p>
              <a:pPr algn="ctr">
                <a:buClr>
                  <a:srgbClr val="FFFFFF"/>
                </a:buClr>
                <a:buSzPts val="900"/>
              </a:pPr>
              <a:r>
                <a:rPr lang="en" sz="933">
                  <a:solidFill>
                    <a:srgbClr val="004C7E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READY FOR HIPAA COMPLIANCE</a:t>
              </a:r>
              <a:endParaRPr sz="933">
                <a:solidFill>
                  <a:srgbClr val="004C7E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pic>
        <p:nvPicPr>
          <p:cNvPr id="245" name="Google Shape;245;p32" descr="Picture 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69160" y="763587"/>
            <a:ext cx="1375309" cy="35878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2"/>
          <p:cNvSpPr/>
          <p:nvPr/>
        </p:nvSpPr>
        <p:spPr>
          <a:xfrm>
            <a:off x="3383033" y="3756600"/>
            <a:ext cx="7838400" cy="18000"/>
          </a:xfrm>
          <a:prstGeom prst="rect">
            <a:avLst/>
          </a:prstGeom>
          <a:solidFill>
            <a:srgbClr val="F8A43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47" name="Google Shape;247;p32"/>
          <p:cNvSpPr txBox="1"/>
          <p:nvPr/>
        </p:nvSpPr>
        <p:spPr>
          <a:xfrm>
            <a:off x="8346963" y="6431298"/>
            <a:ext cx="32348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algn="r"/>
            <a:r>
              <a:rPr lang="en" sz="800">
                <a:solidFill>
                  <a:srgbClr val="FBA521"/>
                </a:solidFill>
                <a:latin typeface="Roboto"/>
                <a:ea typeface="Roboto"/>
                <a:cs typeface="Roboto"/>
                <a:sym typeface="Roboto"/>
              </a:rPr>
              <a:t>CONFIDENTIAL</a:t>
            </a:r>
            <a:endParaRPr sz="1867">
              <a:solidFill>
                <a:srgbClr val="FBA521"/>
              </a:solidFill>
            </a:endParaRPr>
          </a:p>
        </p:txBody>
      </p:sp>
      <p:sp>
        <p:nvSpPr>
          <p:cNvPr id="248" name="Google Shape;248;p32"/>
          <p:cNvSpPr txBox="1">
            <a:spLocks noGrp="1"/>
          </p:cNvSpPr>
          <p:nvPr>
            <p:ph type="sldNum" idx="4294967295"/>
          </p:nvPr>
        </p:nvSpPr>
        <p:spPr>
          <a:xfrm>
            <a:off x="11679259" y="6431310"/>
            <a:ext cx="2184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>
              <a:buSzPts val="900"/>
            </a:pPr>
            <a:fld id="{00000000-1234-1234-1234-123412341234}" type="slidenum">
              <a:rPr lang="en" sz="800">
                <a:solidFill>
                  <a:srgbClr val="FBA521"/>
                </a:solidFill>
                <a:latin typeface="Roboto"/>
                <a:ea typeface="Roboto"/>
                <a:cs typeface="Roboto"/>
                <a:sym typeface="Roboto"/>
              </a:rPr>
              <a:pPr>
                <a:buSzPts val="900"/>
              </a:pPr>
              <a:t>1</a:t>
            </a:fld>
            <a:endParaRPr sz="800">
              <a:solidFill>
                <a:srgbClr val="FBA52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82996" y="2853884"/>
            <a:ext cx="3726835" cy="59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 descr="Picture 2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995167" y="-2"/>
            <a:ext cx="222256" cy="687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118</Words>
  <Application>Microsoft Macintosh PowerPoint</Application>
  <PresentationFormat>Widescreen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Roboto Medium</vt:lpstr>
      <vt:lpstr>Roboto Slab</vt:lpstr>
      <vt:lpstr>Roboto Slab Medium</vt:lpstr>
      <vt:lpstr>Roboto Slab ExtraBold</vt:lpstr>
      <vt:lpstr>Arial</vt:lpstr>
      <vt:lpstr>Roboto</vt:lpstr>
      <vt:lpstr>Roboto Slab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Moore</dc:creator>
  <cp:lastModifiedBy>Jennifer Wassel</cp:lastModifiedBy>
  <cp:revision>5</cp:revision>
  <dcterms:created xsi:type="dcterms:W3CDTF">2022-02-14T19:02:15Z</dcterms:created>
  <dcterms:modified xsi:type="dcterms:W3CDTF">2024-03-21T15:57:37Z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0x010100249C93FE0A586142BCC412C89B5B6709</vt:lpwstr>
  </property>
</Properties>
</file>