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Helvetica Neue" panose="02000503000000020004" pitchFamily="2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Medium" panose="02000000000000000000" pitchFamily="2" charset="0"/>
      <p:regular r:id="rId13"/>
      <p:bold r:id="rId14"/>
      <p:italic r:id="rId15"/>
      <p:boldItalic r:id="rId16"/>
    </p:embeddedFont>
    <p:embeddedFont>
      <p:font typeface="Roboto Slab" pitchFamily="2" charset="0"/>
      <p:regular r:id="rId17"/>
      <p:bold r:id="rId18"/>
    </p:embeddedFont>
    <p:embeddedFont>
      <p:font typeface="Roboto Slab ExtraBold" pitchFamily="2" charset="0"/>
      <p:bold r:id="rId19"/>
    </p:embeddedFont>
    <p:embeddedFont>
      <p:font typeface="Roboto Slab Light" panose="020F0302020204030204" pitchFamily="34" charset="0"/>
      <p:regular r:id="rId20"/>
      <p:bold r:id="rId21"/>
    </p:embeddedFont>
    <p:embeddedFont>
      <p:font typeface="Roboto Slab Medium" panose="020F050202020403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Mk+BAIh4yp1k6+SEVCGjxQj7a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f7fcd97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f7fcd97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9;p34" descr="Picture 3">
            <a:extLst>
              <a:ext uri="{FF2B5EF4-FFF2-40B4-BE49-F238E27FC236}">
                <a16:creationId xmlns:a16="http://schemas.microsoft.com/office/drawing/2014/main" id="{58AA6924-1485-3546-D04C-42AB91336B03}"/>
              </a:ext>
            </a:extLst>
          </p:cNvPr>
          <p:cNvPicPr preferRelativeResize="0"/>
          <p:nvPr/>
        </p:nvPicPr>
        <p:blipFill rotWithShape="1">
          <a:blip r:embed="rId3">
            <a:alphaModFix amt="19000"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99;p34" descr="Picture 3">
            <a:extLst>
              <a:ext uri="{FF2B5EF4-FFF2-40B4-BE49-F238E27FC236}">
                <a16:creationId xmlns:a16="http://schemas.microsoft.com/office/drawing/2014/main" id="{6D8D8BC3-A95F-3F2D-D7EC-79B98F7C2C96}"/>
              </a:ext>
            </a:extLst>
          </p:cNvPr>
          <p:cNvPicPr preferRelativeResize="0"/>
          <p:nvPr/>
        </p:nvPicPr>
        <p:blipFill rotWithShape="1">
          <a:blip r:embed="rId3">
            <a:alphaModFix amt="19000"/>
          </a:blip>
          <a:srcRect/>
          <a:stretch/>
        </p:blipFill>
        <p:spPr>
          <a:xfrm>
            <a:off x="-24" y="0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1f7fcd9794_0_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21f7fcd9794_0_0"/>
          <p:cNvSpPr txBox="1">
            <a:spLocks noGrp="1"/>
          </p:cNvSpPr>
          <p:nvPr>
            <p:ph type="subTitle" idx="1"/>
          </p:nvPr>
        </p:nvSpPr>
        <p:spPr>
          <a:xfrm>
            <a:off x="1524000" y="4005955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g21f7fcd9794_0_0"/>
          <p:cNvGrpSpPr/>
          <p:nvPr/>
        </p:nvGrpSpPr>
        <p:grpSpPr>
          <a:xfrm>
            <a:off x="-12" y="0"/>
            <a:ext cx="12192012" cy="6858000"/>
            <a:chOff x="-12" y="0"/>
            <a:chExt cx="12192012" cy="6858000"/>
          </a:xfrm>
        </p:grpSpPr>
        <p:pic>
          <p:nvPicPr>
            <p:cNvPr id="87" name="Google Shape;87;g21f7fcd9794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2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g21f7fcd9794_0_0" descr="Picture 3"/>
            <p:cNvPicPr preferRelativeResize="0"/>
            <p:nvPr/>
          </p:nvPicPr>
          <p:blipFill rotWithShape="1">
            <a:blip r:embed="rId3">
              <a:alphaModFix amt="38000"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g21f7fcd9794_0_0"/>
          <p:cNvSpPr/>
          <p:nvPr/>
        </p:nvSpPr>
        <p:spPr>
          <a:xfrm>
            <a:off x="4881370" y="2574600"/>
            <a:ext cx="6340200" cy="1035300"/>
          </a:xfrm>
          <a:prstGeom prst="rect">
            <a:avLst/>
          </a:prstGeom>
          <a:solidFill>
            <a:srgbClr val="FFFFFF">
              <a:alpha val="50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g21f7fcd9794_0_0" descr="Picture 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0" y="0"/>
            <a:ext cx="222251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1f7fcd9794_0_0"/>
          <p:cNvSpPr txBox="1"/>
          <p:nvPr/>
        </p:nvSpPr>
        <p:spPr>
          <a:xfrm>
            <a:off x="3322054" y="3975736"/>
            <a:ext cx="79500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Intevity collaborated with Drizly leadership to unlock new opportunities for growth and scale </a:t>
            </a:r>
            <a:br>
              <a:rPr lang="en-US" sz="13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US" sz="13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the business via focused strategic partnerships. </a:t>
            </a:r>
            <a:endParaRPr sz="1300"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Our research and collaborative engagement unlocked extraordinary growth in supplier-driven revenue. We saw another way forward: positioning Drizly as an industry thought leader and partner ready for rapid expansion. This ultimately led to to an exit to Uber at the end of 2021 for 1.1B.</a:t>
            </a:r>
            <a:endParaRPr sz="13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92" name="Google Shape;92;g21f7fcd9794_0_0"/>
          <p:cNvSpPr txBox="1"/>
          <p:nvPr/>
        </p:nvSpPr>
        <p:spPr>
          <a:xfrm>
            <a:off x="813817" y="1230695"/>
            <a:ext cx="10956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Slab Light"/>
              <a:buNone/>
            </a:pPr>
            <a:r>
              <a:rPr lang="en-US" sz="3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Shifting from retailer to big brand strategic partner</a:t>
            </a:r>
            <a:endParaRPr sz="23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93" name="Google Shape;93;g21f7fcd9794_0_0"/>
          <p:cNvSpPr txBox="1"/>
          <p:nvPr/>
        </p:nvSpPr>
        <p:spPr>
          <a:xfrm>
            <a:off x="814023" y="383756"/>
            <a:ext cx="1729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CASE STUDY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g21f7fcd9794_0_0"/>
          <p:cNvGrpSpPr/>
          <p:nvPr/>
        </p:nvGrpSpPr>
        <p:grpSpPr>
          <a:xfrm>
            <a:off x="813800" y="1910225"/>
            <a:ext cx="10407349" cy="491599"/>
            <a:chOff x="443545" y="1297067"/>
            <a:chExt cx="7805707" cy="368708"/>
          </a:xfrm>
        </p:grpSpPr>
        <p:sp>
          <p:nvSpPr>
            <p:cNvPr id="95" name="Google Shape;95;g21f7fcd9794_0_0"/>
            <p:cNvSpPr/>
            <p:nvPr/>
          </p:nvSpPr>
          <p:spPr>
            <a:xfrm>
              <a:off x="443545" y="1297067"/>
              <a:ext cx="3050700" cy="368700"/>
            </a:xfrm>
            <a:prstGeom prst="rect">
              <a:avLst/>
            </a:prstGeom>
            <a:solidFill>
              <a:srgbClr val="FE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4C7E"/>
                  </a:solidFill>
                  <a:latin typeface="Roboto Slab ExtraBold"/>
                  <a:ea typeface="Roboto Slab ExtraBold"/>
                  <a:cs typeface="Roboto Slab ExtraBold"/>
                  <a:sym typeface="Roboto Slab ExtraBold"/>
                </a:rPr>
                <a:t>ONLINE ALCOHOL MARKETPLACE</a:t>
              </a:r>
              <a:endParaRPr sz="1200">
                <a:solidFill>
                  <a:srgbClr val="000000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endParaRPr>
            </a:p>
          </p:txBody>
        </p:sp>
        <p:sp>
          <p:nvSpPr>
            <p:cNvPr id="96" name="Google Shape;96;g21f7fcd9794_0_0"/>
            <p:cNvSpPr/>
            <p:nvPr/>
          </p:nvSpPr>
          <p:spPr>
            <a:xfrm>
              <a:off x="3494303" y="1297067"/>
              <a:ext cx="2553900" cy="368700"/>
            </a:xfrm>
            <a:prstGeom prst="rect">
              <a:avLst/>
            </a:prstGeom>
            <a:solidFill>
              <a:srgbClr val="FCB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4C7E"/>
                  </a:solidFill>
                  <a:latin typeface="Roboto Slab Medium"/>
                  <a:ea typeface="Roboto Slab Medium"/>
                  <a:cs typeface="Roboto Slab Medium"/>
                  <a:sym typeface="Roboto Slab Medium"/>
                </a:rPr>
                <a:t>$56M Annual Revenue</a:t>
              </a:r>
              <a:endParaRPr sz="1200">
                <a:latin typeface="Roboto Slab Medium"/>
                <a:ea typeface="Roboto Slab Medium"/>
                <a:cs typeface="Roboto Slab Medium"/>
                <a:sym typeface="Roboto Slab Medium"/>
              </a:endParaRPr>
            </a:p>
          </p:txBody>
        </p:sp>
        <p:sp>
          <p:nvSpPr>
            <p:cNvPr id="97" name="Google Shape;97;g21f7fcd9794_0_0"/>
            <p:cNvSpPr/>
            <p:nvPr/>
          </p:nvSpPr>
          <p:spPr>
            <a:xfrm>
              <a:off x="6048151" y="1297075"/>
              <a:ext cx="2201100" cy="368700"/>
            </a:xfrm>
            <a:prstGeom prst="rect">
              <a:avLst/>
            </a:prstGeom>
            <a:solidFill>
              <a:srgbClr val="F8A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4C7E"/>
                  </a:solidFill>
                  <a:latin typeface="Roboto Slab Medium"/>
                  <a:ea typeface="Roboto Slab Medium"/>
                  <a:cs typeface="Roboto Slab Medium"/>
                  <a:sym typeface="Roboto Slab Medium"/>
                </a:rPr>
                <a:t>500 Employees</a:t>
              </a:r>
              <a:endParaRPr sz="1200">
                <a:solidFill>
                  <a:srgbClr val="004C7E"/>
                </a:solidFill>
                <a:latin typeface="Roboto Slab Medium"/>
                <a:ea typeface="Roboto Slab Medium"/>
                <a:cs typeface="Roboto Slab Medium"/>
                <a:sym typeface="Roboto Slab Medium"/>
              </a:endParaRPr>
            </a:p>
          </p:txBody>
        </p:sp>
      </p:grpSp>
      <p:sp>
        <p:nvSpPr>
          <p:cNvPr id="98" name="Google Shape;98;g21f7fcd9794_0_0"/>
          <p:cNvSpPr txBox="1"/>
          <p:nvPr/>
        </p:nvSpPr>
        <p:spPr>
          <a:xfrm>
            <a:off x="5100375" y="2756263"/>
            <a:ext cx="59022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Largest online marketplace for alcohol in North America. Partnered with thousands of retailers </a:t>
            </a:r>
            <a:b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</a:b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in more than 1,400 cities. Available to 100M+ customers and counting across the U.S. </a:t>
            </a:r>
            <a:b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</a:br>
            <a:r>
              <a:rPr lang="en-US" sz="1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and Canada, offering a rich e-commerce shopping experience with personalized content, competitive and transparent pricing, and an unrivaled selection.</a:t>
            </a:r>
            <a:endParaRPr sz="10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pic>
        <p:nvPicPr>
          <p:cNvPr id="99" name="Google Shape;99;g21f7fcd9794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568" y="4928395"/>
            <a:ext cx="1729199" cy="13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1f7fcd9794_0_0"/>
          <p:cNvSpPr/>
          <p:nvPr/>
        </p:nvSpPr>
        <p:spPr>
          <a:xfrm rot="-5400000">
            <a:off x="1856073" y="2218795"/>
            <a:ext cx="502600" cy="1878833"/>
          </a:xfrm>
          <a:prstGeom prst="flowChartOffpageConnector">
            <a:avLst/>
          </a:prstGeom>
          <a:solidFill>
            <a:srgbClr val="F8A4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1f7fcd9794_0_0"/>
          <p:cNvSpPr/>
          <p:nvPr/>
        </p:nvSpPr>
        <p:spPr>
          <a:xfrm>
            <a:off x="824843" y="2637362"/>
            <a:ext cx="1955700" cy="3636000"/>
          </a:xfrm>
          <a:prstGeom prst="rect">
            <a:avLst/>
          </a:prstGeom>
          <a:solidFill>
            <a:srgbClr val="FAA52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1f7fcd9794_0_0"/>
          <p:cNvSpPr/>
          <p:nvPr/>
        </p:nvSpPr>
        <p:spPr>
          <a:xfrm>
            <a:off x="824855" y="3832111"/>
            <a:ext cx="1955700" cy="2440500"/>
          </a:xfrm>
          <a:prstGeom prst="rect">
            <a:avLst/>
          </a:prstGeom>
          <a:solidFill>
            <a:srgbClr val="FFFFFF">
              <a:alpha val="16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1f7fcd9794_0_0"/>
          <p:cNvSpPr/>
          <p:nvPr/>
        </p:nvSpPr>
        <p:spPr>
          <a:xfrm>
            <a:off x="824843" y="5076232"/>
            <a:ext cx="1955700" cy="1196700"/>
          </a:xfrm>
          <a:prstGeom prst="rect">
            <a:avLst/>
          </a:prstGeom>
          <a:solidFill>
            <a:srgbClr val="FFFFFF">
              <a:alpha val="25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g21f7fcd9794_0_0"/>
          <p:cNvGrpSpPr/>
          <p:nvPr/>
        </p:nvGrpSpPr>
        <p:grpSpPr>
          <a:xfrm>
            <a:off x="967351" y="2741787"/>
            <a:ext cx="1669688" cy="938669"/>
            <a:chOff x="354622" y="3725420"/>
            <a:chExt cx="1697700" cy="914793"/>
          </a:xfrm>
        </p:grpSpPr>
        <p:sp>
          <p:nvSpPr>
            <p:cNvPr id="105" name="Google Shape;105;g21f7fcd9794_0_0"/>
            <p:cNvSpPr txBox="1"/>
            <p:nvPr/>
          </p:nvSpPr>
          <p:spPr>
            <a:xfrm>
              <a:off x="554724" y="3725420"/>
              <a:ext cx="12975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Roboto Slab"/>
                <a:buNone/>
              </a:pPr>
              <a:r>
                <a:rPr lang="en-US" sz="3300">
                  <a:solidFill>
                    <a:srgbClr val="004C7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5x</a:t>
              </a:r>
              <a:endParaRPr sz="3300" i="0" u="none" strike="noStrike" cap="none">
                <a:solidFill>
                  <a:srgbClr val="004C7E"/>
                </a:solidFill>
              </a:endParaRPr>
            </a:p>
          </p:txBody>
        </p:sp>
        <p:sp>
          <p:nvSpPr>
            <p:cNvPr id="106" name="Google Shape;106;g21f7fcd9794_0_0"/>
            <p:cNvSpPr txBox="1"/>
            <p:nvPr/>
          </p:nvSpPr>
          <p:spPr>
            <a:xfrm>
              <a:off x="354622" y="4248413"/>
              <a:ext cx="16977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None/>
              </a:pPr>
              <a:r>
                <a:rPr lang="en-US" sz="90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INCREASE IN NEW METHODS FOR PARTNERS TO ENGAGE</a:t>
              </a:r>
              <a:endParaRPr sz="900" i="0" u="none" strike="noStrike" cap="none">
                <a:solidFill>
                  <a:srgbClr val="004C7E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07" name="Google Shape;107;g21f7fcd9794_0_0"/>
          <p:cNvGrpSpPr/>
          <p:nvPr/>
        </p:nvGrpSpPr>
        <p:grpSpPr>
          <a:xfrm>
            <a:off x="967445" y="5175526"/>
            <a:ext cx="1669688" cy="938679"/>
            <a:chOff x="4166335" y="3799661"/>
            <a:chExt cx="1697700" cy="914803"/>
          </a:xfrm>
        </p:grpSpPr>
        <p:sp>
          <p:nvSpPr>
            <p:cNvPr id="108" name="Google Shape;108;g21f7fcd9794_0_0"/>
            <p:cNvSpPr txBox="1"/>
            <p:nvPr/>
          </p:nvSpPr>
          <p:spPr>
            <a:xfrm>
              <a:off x="4218260" y="3799661"/>
              <a:ext cx="15939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Roboto Slab"/>
                <a:buNone/>
              </a:pPr>
              <a:r>
                <a:rPr lang="en-US" sz="3300">
                  <a:solidFill>
                    <a:srgbClr val="004C7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$1.1B</a:t>
              </a:r>
              <a:endParaRPr sz="3300" b="0" i="0" u="none" strike="noStrike" cap="none">
                <a:solidFill>
                  <a:srgbClr val="004C7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21f7fcd9794_0_0"/>
            <p:cNvSpPr txBox="1"/>
            <p:nvPr/>
          </p:nvSpPr>
          <p:spPr>
            <a:xfrm>
              <a:off x="4166335" y="4322664"/>
              <a:ext cx="16977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None/>
              </a:pPr>
              <a:r>
                <a:rPr lang="en-US" sz="90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EXIT ACHIEVED </a:t>
              </a:r>
              <a:br>
                <a:rPr lang="en-US" sz="90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</a:br>
              <a:r>
                <a:rPr lang="en-US" sz="90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 2021</a:t>
              </a:r>
              <a:endParaRPr sz="900">
                <a:solidFill>
                  <a:srgbClr val="004C7E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None/>
              </a:pPr>
              <a:endParaRPr sz="900">
                <a:solidFill>
                  <a:srgbClr val="004C7E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10" name="Google Shape;110;g21f7fcd9794_0_0"/>
          <p:cNvGrpSpPr/>
          <p:nvPr/>
        </p:nvGrpSpPr>
        <p:grpSpPr>
          <a:xfrm>
            <a:off x="967394" y="3971920"/>
            <a:ext cx="1669688" cy="938679"/>
            <a:chOff x="2033210" y="3725447"/>
            <a:chExt cx="1697700" cy="914803"/>
          </a:xfrm>
        </p:grpSpPr>
        <p:sp>
          <p:nvSpPr>
            <p:cNvPr id="111" name="Google Shape;111;g21f7fcd9794_0_0"/>
            <p:cNvSpPr txBox="1"/>
            <p:nvPr/>
          </p:nvSpPr>
          <p:spPr>
            <a:xfrm>
              <a:off x="2085135" y="3725447"/>
              <a:ext cx="15939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Roboto Slab"/>
                <a:buNone/>
              </a:pPr>
              <a:r>
                <a:rPr lang="en-US" sz="3300">
                  <a:solidFill>
                    <a:srgbClr val="004C7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500%</a:t>
              </a:r>
              <a:endParaRPr sz="3300">
                <a:solidFill>
                  <a:srgbClr val="004C7E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Roboto Slab"/>
                <a:buNone/>
              </a:pPr>
              <a:endParaRPr sz="2800">
                <a:solidFill>
                  <a:srgbClr val="004C7E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112" name="Google Shape;112;g21f7fcd9794_0_0"/>
            <p:cNvSpPr txBox="1"/>
            <p:nvPr/>
          </p:nvSpPr>
          <p:spPr>
            <a:xfrm>
              <a:off x="2033210" y="4248450"/>
              <a:ext cx="16977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Roboto"/>
                <a:buNone/>
              </a:pPr>
              <a:r>
                <a:rPr lang="en-US" sz="90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INCREASE IN SUPPLIER</a:t>
              </a:r>
              <a:br>
                <a:rPr lang="en-US" sz="90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</a:br>
              <a:r>
                <a:rPr lang="en-US" sz="900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DRIVEN REVENUE</a:t>
              </a:r>
              <a:endParaRPr sz="900">
                <a:solidFill>
                  <a:srgbClr val="004C7E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113" name="Google Shape;113;g21f7fcd9794_0_0" descr="Picture 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69157" y="763587"/>
            <a:ext cx="1375309" cy="35878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1f7fcd9794_0_0"/>
          <p:cNvSpPr/>
          <p:nvPr/>
        </p:nvSpPr>
        <p:spPr>
          <a:xfrm>
            <a:off x="3322050" y="3832800"/>
            <a:ext cx="7899000" cy="18000"/>
          </a:xfrm>
          <a:prstGeom prst="rect">
            <a:avLst/>
          </a:prstGeom>
          <a:solidFill>
            <a:srgbClr val="F8A4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1f7fcd9794_0_0" descr="Slide Number"/>
          <p:cNvSpPr txBox="1"/>
          <p:nvPr/>
        </p:nvSpPr>
        <p:spPr>
          <a:xfrm>
            <a:off x="11725763" y="6429375"/>
            <a:ext cx="21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8A43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fld>
            <a:endParaRPr sz="800" b="0" i="0" u="none" strike="noStrike" cap="none">
              <a:solidFill>
                <a:srgbClr val="F8A43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g21f7fcd9794_0_0" descr="Slide Number Placeholder 17"/>
          <p:cNvSpPr txBox="1"/>
          <p:nvPr/>
        </p:nvSpPr>
        <p:spPr>
          <a:xfrm>
            <a:off x="8934938" y="6429375"/>
            <a:ext cx="265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800"/>
              <a:buFont typeface="Roboto"/>
              <a:buNone/>
            </a:pPr>
            <a:r>
              <a:rPr lang="en-US" sz="800" b="0" i="0" u="none" strike="noStrike" cap="none">
                <a:solidFill>
                  <a:srgbClr val="F8A436"/>
                </a:solidFill>
                <a:latin typeface="Roboto"/>
                <a:ea typeface="Roboto"/>
                <a:cs typeface="Roboto"/>
                <a:sym typeface="Roboto"/>
              </a:rPr>
              <a:t>CONFIDENTIAL</a:t>
            </a:r>
            <a:endParaRPr>
              <a:solidFill>
                <a:srgbClr val="F8A436"/>
              </a:solidFill>
            </a:endParaRPr>
          </a:p>
        </p:txBody>
      </p:sp>
      <p:pic>
        <p:nvPicPr>
          <p:cNvPr id="117" name="Google Shape;117;g21f7fcd9794_0_0" descr="Picture 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428035">
            <a:off x="6817841" y="1202290"/>
            <a:ext cx="1684644" cy="59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1f7fcd9794_0_0" descr="Picture 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22048" y="2636502"/>
            <a:ext cx="1181549" cy="103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1f7fcd9794_0_0"/>
          <p:cNvSpPr/>
          <p:nvPr/>
        </p:nvSpPr>
        <p:spPr>
          <a:xfrm>
            <a:off x="3352425" y="5437341"/>
            <a:ext cx="7899000" cy="830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g21f7fcd9794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45643" y="5549721"/>
            <a:ext cx="418780" cy="320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1f7fcd9794_0_0"/>
          <p:cNvSpPr txBox="1"/>
          <p:nvPr/>
        </p:nvSpPr>
        <p:spPr>
          <a:xfrm>
            <a:off x="3487965" y="5546626"/>
            <a:ext cx="766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8A436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“Working with Intevity has been transformational. The strategy workshops and hands on execution from experienced operators has provided us with a new approach to drive the right outcomes and accelerate partnership growth.”</a:t>
            </a:r>
            <a:endParaRPr sz="1000">
              <a:solidFill>
                <a:srgbClr val="F8A436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122" name="Google Shape;122;g21f7fcd9794_0_0"/>
          <p:cNvSpPr txBox="1"/>
          <p:nvPr/>
        </p:nvSpPr>
        <p:spPr>
          <a:xfrm>
            <a:off x="3541542" y="5997363"/>
            <a:ext cx="73656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en-US" sz="7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BRYAN GOODWIN</a:t>
            </a:r>
            <a:r>
              <a:rPr lang="en-US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SVP OF Strategic  Partnership, DRIZLY</a:t>
            </a:r>
            <a:endParaRPr sz="6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 descr="Rectangle 1"/>
          <p:cNvSpPr txBox="1"/>
          <p:nvPr/>
        </p:nvSpPr>
        <p:spPr>
          <a:xfrm>
            <a:off x="6543675" y="3148025"/>
            <a:ext cx="28923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1000"/>
              <a:buFont typeface="Roboto Slab Light"/>
              <a:buNone/>
            </a:pPr>
            <a:r>
              <a:rPr lang="en-US" sz="1000" b="0" i="0" u="none" strike="noStrike" cap="none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THE RESULT</a:t>
            </a:r>
            <a:endParaRPr/>
          </a:p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900"/>
              <a:buFont typeface="Roboto Slab Light"/>
              <a:buNone/>
            </a:pPr>
            <a:r>
              <a:rPr lang="en-US" sz="900" b="0" i="0" u="none" strike="noStrike" cap="none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With Intevity as strategic advisor, Drizly redefined themselves as a full-funnel partner for suppliers. Focusing on brand experience, Drizly collaborated with suppliers to design an API that provided detailed inventory data – streamlining products and simplifying transactions for both sellers and buyers. </a:t>
            </a:r>
            <a:endParaRPr/>
          </a:p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900"/>
              <a:buFont typeface="Roboto Slab Light"/>
              <a:buNone/>
            </a:pPr>
            <a:endParaRPr sz="900" b="0" i="0" u="none" strike="noStrike" cap="none">
              <a:solidFill>
                <a:srgbClr val="094B7C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900"/>
              <a:buFont typeface="Roboto Slab Light"/>
              <a:buNone/>
            </a:pPr>
            <a:r>
              <a:rPr lang="en-US" sz="900" b="0" i="0" u="none" strike="noStrike" cap="none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By shifting their approach and backing it up with powerful tech, we supported Drizly to sharpen their focus and confidently make changes to processes. As a result, Drizly repositioned themselves as a market leader, locked in top-tier brands, acted as advisor to their retail network, and realized exponential revenue gains.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1000"/>
              <a:buFont typeface="Roboto Slab Light"/>
              <a:buNone/>
            </a:pPr>
            <a:br>
              <a:rPr lang="en-US" sz="1000" b="0" i="0" u="none" strike="noStrike" cap="none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</a:br>
            <a:br>
              <a:rPr lang="en-US" sz="1000" b="0" i="0" u="none" strike="noStrike" cap="none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</a:br>
            <a:endParaRPr sz="1000" b="0" i="0" u="none" strike="noStrike" cap="none">
              <a:solidFill>
                <a:srgbClr val="094B7C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28" name="Google Shape;128;p2" descr="Rectangle 10"/>
          <p:cNvSpPr txBox="1"/>
          <p:nvPr/>
        </p:nvSpPr>
        <p:spPr>
          <a:xfrm>
            <a:off x="3205163" y="1622425"/>
            <a:ext cx="6230937" cy="82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2400"/>
              <a:buFont typeface="Roboto Slab"/>
              <a:buNone/>
            </a:pPr>
            <a:r>
              <a:rPr lang="en-US" sz="2400" b="0" i="0" u="none" strike="noStrike" cap="none">
                <a:solidFill>
                  <a:srgbClr val="094B7C"/>
                </a:solidFill>
                <a:latin typeface="Roboto Slab"/>
                <a:ea typeface="Roboto Slab"/>
                <a:cs typeface="Roboto Slab"/>
                <a:sym typeface="Roboto Slab"/>
              </a:rPr>
              <a:t>A full-funnel engagement strategy for exponential revenue growth </a:t>
            </a:r>
            <a:endParaRPr/>
          </a:p>
        </p:txBody>
      </p:sp>
      <p:sp>
        <p:nvSpPr>
          <p:cNvPr id="129" name="Google Shape;129;p2" descr="Rectangle 19"/>
          <p:cNvSpPr txBox="1"/>
          <p:nvPr/>
        </p:nvSpPr>
        <p:spPr>
          <a:xfrm>
            <a:off x="3214688" y="2498725"/>
            <a:ext cx="798830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A436"/>
              </a:buClr>
              <a:buSzPts val="1800"/>
              <a:buFont typeface="Roboto Slab"/>
              <a:buNone/>
            </a:pPr>
            <a:r>
              <a:rPr lang="en-US" sz="1800" b="0" i="0" u="none" strike="noStrike" cap="none">
                <a:solidFill>
                  <a:srgbClr val="F8A436"/>
                </a:solidFill>
                <a:latin typeface="Roboto Slab"/>
                <a:ea typeface="Roboto Slab"/>
                <a:cs typeface="Roboto Slab"/>
                <a:sym typeface="Roboto Slab"/>
              </a:rPr>
              <a:t>Optimizing digital engagement beyond existing partners</a:t>
            </a:r>
            <a:endParaRPr/>
          </a:p>
        </p:txBody>
      </p:sp>
      <p:pic>
        <p:nvPicPr>
          <p:cNvPr id="130" name="Google Shape;130;p2" descr="Picture 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463" y="5667375"/>
            <a:ext cx="2336800" cy="989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" descr="Straight Connector 22"/>
          <p:cNvCxnSpPr/>
          <p:nvPr/>
        </p:nvCxnSpPr>
        <p:spPr>
          <a:xfrm rot="10800000">
            <a:off x="368300" y="5222875"/>
            <a:ext cx="2239963" cy="0"/>
          </a:xfrm>
          <a:prstGeom prst="straightConnector1">
            <a:avLst/>
          </a:prstGeom>
          <a:noFill/>
          <a:ln w="22225" cap="flat" cmpd="sng">
            <a:solidFill>
              <a:srgbClr val="F8A43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2" descr="Rectangle 23"/>
          <p:cNvSpPr txBox="1"/>
          <p:nvPr/>
        </p:nvSpPr>
        <p:spPr>
          <a:xfrm>
            <a:off x="3216275" y="3157538"/>
            <a:ext cx="3035300" cy="295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1000"/>
              <a:buFont typeface="Roboto Slab Light"/>
              <a:buNone/>
            </a:pPr>
            <a:r>
              <a:rPr lang="en-US" sz="1000" b="0" i="0" u="none" strike="noStrike" cap="none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THE ASK</a:t>
            </a:r>
            <a:endParaRPr/>
          </a:p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900"/>
              <a:buFont typeface="Roboto Slab Light"/>
              <a:buNone/>
            </a:pPr>
            <a:r>
              <a:rPr lang="en-US" sz="900" b="0" i="0" u="none" strike="noStrike" cap="none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To expand Drizly’s engagement with their existing retailer network as part of a partnership strategy. 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1000"/>
              <a:buFont typeface="Roboto Slab Light"/>
              <a:buNone/>
            </a:pPr>
            <a:endParaRPr sz="1000" b="0" i="0" u="none" strike="noStrike" cap="none">
              <a:solidFill>
                <a:srgbClr val="094B7C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1000"/>
              <a:buFont typeface="Roboto Slab Light"/>
              <a:buNone/>
            </a:pPr>
            <a:r>
              <a:rPr lang="en-US" sz="1000" b="0" i="0" u="none" strike="noStrike" cap="none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THE DISCOVERY</a:t>
            </a:r>
            <a:endParaRPr/>
          </a:p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900"/>
              <a:buFont typeface="Roboto Slab Light"/>
              <a:buNone/>
            </a:pPr>
            <a:r>
              <a:rPr lang="en-US" sz="900" b="0" i="0" u="none" strike="noStrike" cap="none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Through a strategy accelerator workshop and key supplier engagement, we uncovered Drizly’s potential for rapid and significant revenue growth. We created a roadmap that went beyond the original ask – outlining how Drizly would benefit from focusing on digital engagement to acquire new customers. To do so, we recognized the opportunity for Drizly to reposition themselves as an industry thought-leader and big brand strategic partner ready for expansion.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1000"/>
              <a:buFont typeface="Roboto Slab Light"/>
              <a:buNone/>
            </a:pPr>
            <a:br>
              <a:rPr lang="en-US" sz="1000" b="0" i="0" u="none" strike="noStrike" cap="none">
                <a:solidFill>
                  <a:srgbClr val="094B7C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</a:br>
            <a:endParaRPr sz="1000" b="0" i="0" u="none" strike="noStrike" cap="none">
              <a:solidFill>
                <a:srgbClr val="094B7C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pic>
        <p:nvPicPr>
          <p:cNvPr id="133" name="Google Shape;133;p2" descr="Picture 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7875" y="760413"/>
            <a:ext cx="1382713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 descr="Picture 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6685">
            <a:off x="2974975" y="2108200"/>
            <a:ext cx="2282825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 descr="Picture 2"/>
          <p:cNvPicPr preferRelativeResize="0"/>
          <p:nvPr/>
        </p:nvPicPr>
        <p:blipFill rotWithShape="1">
          <a:blip r:embed="rId6">
            <a:alphaModFix/>
          </a:blip>
          <a:srcRect r="31682"/>
          <a:stretch/>
        </p:blipFill>
        <p:spPr>
          <a:xfrm>
            <a:off x="9790113" y="2616200"/>
            <a:ext cx="2338387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 descr="Picture 21"/>
          <p:cNvPicPr preferRelativeResize="0"/>
          <p:nvPr/>
        </p:nvPicPr>
        <p:blipFill rotWithShape="1">
          <a:blip r:embed="rId7">
            <a:alphaModFix/>
          </a:blip>
          <a:srcRect t="6396" r="29716" b="3884"/>
          <a:stretch/>
        </p:blipFill>
        <p:spPr>
          <a:xfrm>
            <a:off x="9986975" y="3241675"/>
            <a:ext cx="2146301" cy="18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 descr="Rectangle 11"/>
          <p:cNvSpPr txBox="1"/>
          <p:nvPr/>
        </p:nvSpPr>
        <p:spPr>
          <a:xfrm>
            <a:off x="538163" y="4611987"/>
            <a:ext cx="2109787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A436"/>
              </a:buClr>
              <a:buSzPts val="1200"/>
              <a:buFont typeface="Roboto Slab"/>
              <a:buNone/>
            </a:pPr>
            <a:r>
              <a:rPr lang="en-US" sz="1200" b="0" i="0" u="none" strike="noStrike" cap="none">
                <a:solidFill>
                  <a:srgbClr val="F8A436"/>
                </a:solidFill>
                <a:latin typeface="Roboto Slab"/>
                <a:ea typeface="Roboto Slab"/>
                <a:cs typeface="Roboto Slab"/>
                <a:sym typeface="Roboto Slab"/>
              </a:rPr>
              <a:t>Sharpen your focus to amplify your outcomes</a:t>
            </a:r>
            <a:endParaRPr/>
          </a:p>
        </p:txBody>
      </p:sp>
      <p:sp>
        <p:nvSpPr>
          <p:cNvPr id="138" name="Google Shape;138;p2" descr="Rectangle 70"/>
          <p:cNvSpPr txBox="1"/>
          <p:nvPr/>
        </p:nvSpPr>
        <p:spPr>
          <a:xfrm>
            <a:off x="3255963" y="1184275"/>
            <a:ext cx="4338637" cy="40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4B7C"/>
              </a:buClr>
              <a:buSzPts val="1200"/>
              <a:buFont typeface="Roboto"/>
              <a:buNone/>
            </a:pPr>
            <a:r>
              <a:rPr lang="en-US" sz="1200" b="0" i="0" u="none" strike="noStrike" cap="none">
                <a:solidFill>
                  <a:srgbClr val="094B7C"/>
                </a:solidFill>
                <a:latin typeface="Roboto"/>
                <a:ea typeface="Roboto"/>
                <a:cs typeface="Roboto"/>
                <a:sym typeface="Roboto"/>
              </a:rPr>
              <a:t>DRIZLY</a:t>
            </a:r>
            <a:endParaRPr/>
          </a:p>
        </p:txBody>
      </p:sp>
      <p:pic>
        <p:nvPicPr>
          <p:cNvPr id="139" name="Google Shape;139;p2" descr="Picture 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4875" y="1624013"/>
            <a:ext cx="2338388" cy="98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 descr="Picture 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69750" y="0"/>
            <a:ext cx="222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"/>
          <p:cNvSpPr txBox="1"/>
          <p:nvPr/>
        </p:nvSpPr>
        <p:spPr>
          <a:xfrm>
            <a:off x="814023" y="383756"/>
            <a:ext cx="1729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"/>
              <a:buNone/>
            </a:pPr>
            <a:r>
              <a:rPr lang="en-US" sz="800" b="0" i="0" u="none" strike="noStrike" cap="none">
                <a:solidFill>
                  <a:srgbClr val="F8A436"/>
                </a:solidFill>
                <a:latin typeface="Roboto"/>
                <a:ea typeface="Roboto"/>
                <a:cs typeface="Roboto"/>
                <a:sym typeface="Roboto"/>
              </a:rPr>
              <a:t>CASE STUDY</a:t>
            </a:r>
            <a:endParaRPr sz="800" b="0" i="0" u="none" strike="noStrike" cap="none">
              <a:solidFill>
                <a:srgbClr val="F8A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 descr="Slide Number"/>
          <p:cNvSpPr txBox="1"/>
          <p:nvPr/>
        </p:nvSpPr>
        <p:spPr>
          <a:xfrm>
            <a:off x="11725763" y="6429375"/>
            <a:ext cx="21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8A43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sz="800" b="0" i="0" u="none" strike="noStrike" cap="none">
              <a:solidFill>
                <a:srgbClr val="F8A43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2" descr="Slide Number Placeholder 17"/>
          <p:cNvSpPr txBox="1"/>
          <p:nvPr/>
        </p:nvSpPr>
        <p:spPr>
          <a:xfrm>
            <a:off x="8934938" y="6429375"/>
            <a:ext cx="265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800"/>
              <a:buFont typeface="Roboto"/>
              <a:buNone/>
            </a:pPr>
            <a:r>
              <a:rPr lang="en-US" sz="800" b="0" i="0" u="none" strike="noStrike" cap="none">
                <a:solidFill>
                  <a:srgbClr val="F8A436"/>
                </a:solidFill>
                <a:latin typeface="Roboto"/>
                <a:ea typeface="Roboto"/>
                <a:cs typeface="Roboto"/>
                <a:sym typeface="Roboto"/>
              </a:rPr>
              <a:t>CONFIDENTIAL</a:t>
            </a:r>
            <a:endParaRPr>
              <a:solidFill>
                <a:srgbClr val="F8A436"/>
              </a:solidFill>
            </a:endParaRPr>
          </a:p>
        </p:txBody>
      </p:sp>
      <p:pic>
        <p:nvPicPr>
          <p:cNvPr id="144" name="Google Shape;144;p2" descr="Picture 31"/>
          <p:cNvPicPr preferRelativeResize="0"/>
          <p:nvPr/>
        </p:nvPicPr>
        <p:blipFill rotWithShape="1">
          <a:blip r:embed="rId9">
            <a:alphaModFix/>
          </a:blip>
          <a:srcRect l="16365" t="9" r="8"/>
          <a:stretch/>
        </p:blipFill>
        <p:spPr>
          <a:xfrm rot="408080">
            <a:off x="6624590" y="3329693"/>
            <a:ext cx="817546" cy="75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Macintosh PowerPoint</Application>
  <PresentationFormat>Widescreen</PresentationFormat>
  <Paragraphs>36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Calibri</vt:lpstr>
      <vt:lpstr>Roboto Medium</vt:lpstr>
      <vt:lpstr>Roboto Slab</vt:lpstr>
      <vt:lpstr>Roboto Slab Medium</vt:lpstr>
      <vt:lpstr>Helvetica Neue</vt:lpstr>
      <vt:lpstr>Roboto Slab ExtraBold</vt:lpstr>
      <vt:lpstr>Arial</vt:lpstr>
      <vt:lpstr>Roboto</vt:lpstr>
      <vt:lpstr>Roboto Slab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Moore</dc:creator>
  <cp:lastModifiedBy>Jennifer Wassel</cp:lastModifiedBy>
  <cp:revision>1</cp:revision>
  <dcterms:created xsi:type="dcterms:W3CDTF">2022-02-14T19:02:15Z</dcterms:created>
  <dcterms:modified xsi:type="dcterms:W3CDTF">2024-03-21T17:05:37Z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0x010100249C93FE0A586142BCC412C89B5B6709</vt:lpwstr>
  </property>
</Properties>
</file>