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C_F363217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84" r:id="rId2"/>
    <p:sldId id="262" r:id="rId3"/>
  </p:sldIdLst>
  <p:sldSz cx="12192000" cy="6858000"/>
  <p:notesSz cx="6858000" cy="9144000"/>
  <p:embeddedFontLst>
    <p:embeddedFont>
      <p:font typeface="Helvetica Neue" panose="02000503000000020004" pitchFamily="2" charset="0"/>
      <p:regular r:id="rId5"/>
      <p:bold r:id="rId6"/>
      <p:italic r:id="rId7"/>
      <p:boldItalic r:id="rId8"/>
    </p:embeddedFont>
    <p:embeddedFont>
      <p:font typeface="Roboto" panose="02000000000000000000" pitchFamily="2" charset="0"/>
      <p:regular r:id="rId9"/>
      <p:bold r:id="rId10"/>
      <p:italic r:id="rId11"/>
      <p:boldItalic r:id="rId12"/>
    </p:embeddedFont>
    <p:embeddedFont>
      <p:font typeface="Roboto Medium" panose="02000000000000000000" pitchFamily="2" charset="0"/>
      <p:regular r:id="rId13"/>
      <p:bold r:id="rId14"/>
      <p:italic r:id="rId15"/>
      <p:boldItalic r:id="rId16"/>
    </p:embeddedFont>
    <p:embeddedFont>
      <p:font typeface="Roboto Slab" pitchFamily="2" charset="0"/>
      <p:regular r:id="rId17"/>
      <p:bold r:id="rId18"/>
    </p:embeddedFont>
    <p:embeddedFont>
      <p:font typeface="Roboto Slab ExtraBold" pitchFamily="2" charset="0"/>
      <p:bold r:id="rId19"/>
    </p:embeddedFont>
    <p:embeddedFont>
      <p:font typeface="Roboto Slab Light" panose="020F0302020204030204" pitchFamily="34" charset="0"/>
      <p:regular r:id="rId20"/>
      <p:bold r:id="rId21"/>
    </p:embeddedFont>
    <p:embeddedFont>
      <p:font typeface="Roboto Slab Medium" panose="020F050202020403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Mk+BAIh4yp1k6+SEVCGjxQj7a8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6BBF11-F997-0B8B-8318-ED69DD0ADFDD}" name="Alexandra Meglin" initials="AM" userId="S::alexandra.meglin@intevity.com::af188c8b-ad88-476c-bb74-4b148e98a2c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2" d="100"/>
          <a:sy n="102" d="100"/>
        </p:scale>
        <p:origin x="19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viewProps" Target="viewProps.xml"/><Relationship Id="rId10" Type="http://schemas.openxmlformats.org/officeDocument/2006/relationships/font" Target="fonts/font6.fntdata"/><Relationship Id="rId19" Type="http://schemas.openxmlformats.org/officeDocument/2006/relationships/font" Target="fonts/font15.fntdata"/><Relationship Id="rId31" Type="http://schemas.microsoft.com/office/2018/10/relationships/authors" Target="author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1C_F363217C.xml><?xml version="1.0" encoding="utf-8"?>
<p188:cmLst xmlns:a="http://schemas.openxmlformats.org/drawingml/2006/main" xmlns:r="http://schemas.openxmlformats.org/officeDocument/2006/relationships" xmlns:p188="http://schemas.microsoft.com/office/powerpoint/2018/8/main">
  <p188:cm id="{C2D22361-902E-49A5-A231-EE0F78D29EC8}" authorId="{CC6BBF11-F997-0B8B-8318-ED69DD0ADFDD}" created="2023-08-14T19:25:22.220">
    <ac:deMkLst xmlns:ac="http://schemas.microsoft.com/office/drawing/2013/main/command">
      <pc:docMk xmlns:pc="http://schemas.microsoft.com/office/powerpoint/2013/main/command"/>
      <pc:sldMk xmlns:pc="http://schemas.microsoft.com/office/powerpoint/2013/main/command" cId="4083360124" sldId="284"/>
      <ac:grpSpMk id="266" creationId="{00000000-0000-0000-0000-000000000000}"/>
    </ac:deMkLst>
    <p188:txBody>
      <a:bodyPr/>
      <a:lstStyle/>
      <a:p>
        <a:r>
          <a:rPr lang="en-US"/>
          <a:t>[@Jennifer Wassel] maybe we can use this Alison quote where Meier is and I can add more text in this spot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1b9763ac58_2_12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3" name="Google Shape;253;g21b9763ac58_2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023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ain Slide, No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9FC137-C2B7-9CFE-DF76-4875688C7894}"/>
              </a:ext>
            </a:extLst>
          </p:cNvPr>
          <p:cNvSpPr/>
          <p:nvPr/>
        </p:nvSpPr>
        <p:spPr>
          <a:xfrm>
            <a:off x="0" y="6325984"/>
            <a:ext cx="12192000" cy="532015"/>
          </a:xfrm>
          <a:prstGeom prst="rect">
            <a:avLst/>
          </a:prstGeom>
          <a:gradFill flip="none" rotWithShape="1">
            <a:gsLst>
              <a:gs pos="0">
                <a:srgbClr val="FAA41A"/>
              </a:gs>
              <a:gs pos="29000">
                <a:srgbClr val="004A7C"/>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3" name="Google Shape;188;p25" descr="Picture 19">
            <a:extLst>
              <a:ext uri="{FF2B5EF4-FFF2-40B4-BE49-F238E27FC236}">
                <a16:creationId xmlns:a16="http://schemas.microsoft.com/office/drawing/2014/main" id="{27CA4B08-A503-BC97-F334-423DFAAD506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0200" y="5751513"/>
            <a:ext cx="215741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D571E63-39E5-EE2E-7B5F-F6E1AEC988D3}"/>
              </a:ext>
            </a:extLst>
          </p:cNvPr>
          <p:cNvSpPr txBox="1">
            <a:spLocks noChangeArrowheads="1"/>
          </p:cNvSpPr>
          <p:nvPr/>
        </p:nvSpPr>
        <p:spPr bwMode="auto">
          <a:xfrm>
            <a:off x="6729413" y="6492875"/>
            <a:ext cx="4440237" cy="215900"/>
          </a:xfrm>
          <a:prstGeom prst="rect">
            <a:avLst/>
          </a:prstGeom>
          <a:noFill/>
          <a:ln>
            <a:noFill/>
          </a:ln>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defRPr/>
            </a:pPr>
            <a:r>
              <a:rPr lang="en-US" altLang="en-US" sz="800" err="1">
                <a:solidFill>
                  <a:schemeClr val="bg2"/>
                </a:solidFill>
                <a:latin typeface="Roboto" panose="02000000000000000000" pitchFamily="2" charset="0"/>
              </a:rPr>
              <a:t>intevity.com</a:t>
            </a:r>
            <a:r>
              <a:rPr lang="en-US" altLang="en-US" sz="800">
                <a:solidFill>
                  <a:schemeClr val="bg2"/>
                </a:solidFill>
                <a:latin typeface="Roboto" panose="02000000000000000000" pitchFamily="2" charset="0"/>
              </a:rPr>
              <a:t>  </a:t>
            </a:r>
            <a:r>
              <a:rPr lang="en-US" altLang="en-US" sz="800">
                <a:solidFill>
                  <a:srgbClr val="FAA41A"/>
                </a:solidFill>
                <a:latin typeface="Roboto" panose="02000000000000000000" pitchFamily="2" charset="0"/>
              </a:rPr>
              <a:t>|  </a:t>
            </a:r>
            <a:r>
              <a:rPr lang="en-US" altLang="en-US" sz="800">
                <a:solidFill>
                  <a:schemeClr val="bg2"/>
                </a:solidFill>
                <a:latin typeface="Roboto" panose="02000000000000000000" pitchFamily="2" charset="0"/>
              </a:rPr>
              <a:t>Boston • Nashville • Chicago • Washington, D.C.  </a:t>
            </a:r>
            <a:r>
              <a:rPr lang="en-US" altLang="en-US" sz="800">
                <a:solidFill>
                  <a:srgbClr val="FAA41A"/>
                </a:solidFill>
                <a:latin typeface="Roboto" panose="02000000000000000000" pitchFamily="2" charset="0"/>
              </a:rPr>
              <a:t>|  </a:t>
            </a:r>
            <a:r>
              <a:rPr lang="en-US" altLang="en-US" sz="800">
                <a:solidFill>
                  <a:schemeClr val="bg2"/>
                </a:solidFill>
                <a:latin typeface="Roboto" panose="02000000000000000000" pitchFamily="2" charset="0"/>
              </a:rPr>
              <a:t>(800) 439-4821</a:t>
            </a:r>
          </a:p>
        </p:txBody>
      </p:sp>
      <p:sp>
        <p:nvSpPr>
          <p:cNvPr id="5" name="TextBox 4">
            <a:extLst>
              <a:ext uri="{FF2B5EF4-FFF2-40B4-BE49-F238E27FC236}">
                <a16:creationId xmlns:a16="http://schemas.microsoft.com/office/drawing/2014/main" id="{A20004DD-A001-9839-ADC0-70E9A4AAC311}"/>
              </a:ext>
            </a:extLst>
          </p:cNvPr>
          <p:cNvSpPr txBox="1">
            <a:spLocks noChangeArrowheads="1"/>
          </p:cNvSpPr>
          <p:nvPr/>
        </p:nvSpPr>
        <p:spPr bwMode="auto">
          <a:xfrm>
            <a:off x="284163" y="6492875"/>
            <a:ext cx="2751137" cy="215900"/>
          </a:xfrm>
          <a:prstGeom prst="rect">
            <a:avLst/>
          </a:prstGeom>
          <a:noFill/>
          <a:ln>
            <a:noFill/>
          </a:ln>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fld id="{D94A2B82-022A-8642-82FE-A395AD717D01}" type="slidenum">
              <a:rPr lang="en-US" altLang="en-US" sz="800" smtClean="0">
                <a:solidFill>
                  <a:schemeClr val="bg2"/>
                </a:solidFill>
              </a:rPr>
              <a:pPr eaLnBrk="1" hangingPunct="1">
                <a:defRPr/>
              </a:pPr>
              <a:t>‹#›</a:t>
            </a:fld>
            <a:r>
              <a:rPr lang="en-US" altLang="en-US" sz="800">
                <a:solidFill>
                  <a:schemeClr val="bg2"/>
                </a:solidFill>
              </a:rPr>
              <a:t>   © 2023, </a:t>
            </a:r>
            <a:r>
              <a:rPr lang="en-US" altLang="en-US" sz="800" err="1">
                <a:solidFill>
                  <a:schemeClr val="bg2"/>
                </a:solidFill>
              </a:rPr>
              <a:t>Intevity</a:t>
            </a:r>
            <a:r>
              <a:rPr lang="en-US" altLang="en-US" sz="800">
                <a:solidFill>
                  <a:schemeClr val="bg2"/>
                </a:solidFill>
              </a:rPr>
              <a:t> </a:t>
            </a:r>
            <a:r>
              <a:rPr lang="en-US" altLang="en-US" sz="800">
                <a:solidFill>
                  <a:schemeClr val="bg1"/>
                </a:solidFill>
              </a:rPr>
              <a:t>— </a:t>
            </a:r>
            <a:r>
              <a:rPr lang="en-US" altLang="en-US" sz="800">
                <a:solidFill>
                  <a:schemeClr val="bg2"/>
                </a:solidFill>
              </a:rPr>
              <a:t>CONFIDENTIAL</a:t>
            </a:r>
          </a:p>
        </p:txBody>
      </p:sp>
      <p:pic>
        <p:nvPicPr>
          <p:cNvPr id="7" name="Picture 2" descr="Picture 2">
            <a:extLst>
              <a:ext uri="{FF2B5EF4-FFF2-40B4-BE49-F238E27FC236}">
                <a16:creationId xmlns:a16="http://schemas.microsoft.com/office/drawing/2014/main" id="{5368A644-FF05-CA6E-03DD-1FFF70362D7B}"/>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1231563" y="6503988"/>
            <a:ext cx="6731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183;p25" descr="Picture 4">
            <a:extLst>
              <a:ext uri="{FF2B5EF4-FFF2-40B4-BE49-F238E27FC236}">
                <a16:creationId xmlns:a16="http://schemas.microsoft.com/office/drawing/2014/main" id="{72386738-A9E5-FC44-434A-DC0BC5F38FC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951E05CC-B070-828C-98A2-20B5469C9A9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421938" y="130175"/>
            <a:ext cx="16573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452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36">
          <p15:clr>
            <a:srgbClr val="FBAE40"/>
          </p15:clr>
        </p15:guide>
        <p15:guide id="4" orient="horz" pos="384">
          <p15:clr>
            <a:srgbClr val="FBAE40"/>
          </p15:clr>
        </p15:guide>
        <p15:guide id="5" pos="2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18/10/relationships/comments" Target="../comments/modernComment_11C_F363217C.xml"/><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3"/>
          <p:cNvPicPr preferRelativeResize="0"/>
          <p:nvPr/>
        </p:nvPicPr>
        <p:blipFill rotWithShape="1">
          <a:blip r:embed="rId4">
            <a:alphaModFix/>
          </a:blip>
          <a:srcRect l="11" t="49" r="-2" b="7262"/>
          <a:stretch/>
        </p:blipFill>
        <p:spPr>
          <a:xfrm>
            <a:off x="0" y="1"/>
            <a:ext cx="12192000" cy="6857995"/>
          </a:xfrm>
          <a:prstGeom prst="rect">
            <a:avLst/>
          </a:prstGeom>
          <a:noFill/>
          <a:ln>
            <a:noFill/>
          </a:ln>
        </p:spPr>
      </p:pic>
      <p:pic>
        <p:nvPicPr>
          <p:cNvPr id="2" name="Google Shape;219;p32" descr="Picture 3">
            <a:extLst>
              <a:ext uri="{FF2B5EF4-FFF2-40B4-BE49-F238E27FC236}">
                <a16:creationId xmlns:a16="http://schemas.microsoft.com/office/drawing/2014/main" id="{DD5EFEAC-9C37-60CB-0CB5-980F3D1D7000}"/>
              </a:ext>
            </a:extLst>
          </p:cNvPr>
          <p:cNvPicPr preferRelativeResize="0"/>
          <p:nvPr/>
        </p:nvPicPr>
        <p:blipFill rotWithShape="1">
          <a:blip r:embed="rId5">
            <a:alphaModFix amt="38000"/>
          </a:blip>
          <a:srcRect/>
          <a:stretch/>
        </p:blipFill>
        <p:spPr>
          <a:xfrm>
            <a:off x="1" y="0"/>
            <a:ext cx="12192004" cy="6857997"/>
          </a:xfrm>
          <a:prstGeom prst="rect">
            <a:avLst/>
          </a:prstGeom>
          <a:noFill/>
          <a:ln>
            <a:noFill/>
          </a:ln>
        </p:spPr>
      </p:pic>
      <p:sp>
        <p:nvSpPr>
          <p:cNvPr id="257" name="Google Shape;257;p33"/>
          <p:cNvSpPr/>
          <p:nvPr/>
        </p:nvSpPr>
        <p:spPr>
          <a:xfrm>
            <a:off x="7109847" y="2240079"/>
            <a:ext cx="4111600" cy="1035200"/>
          </a:xfrm>
          <a:prstGeom prst="rect">
            <a:avLst/>
          </a:prstGeom>
          <a:solidFill>
            <a:srgbClr val="FFFFFF">
              <a:alpha val="5030"/>
            </a:srgbClr>
          </a:solidFill>
          <a:ln>
            <a:noFill/>
          </a:ln>
        </p:spPr>
        <p:txBody>
          <a:bodyPr spcFirstLastPara="1" wrap="square" lIns="121900" tIns="121900" rIns="121900" bIns="121900" anchor="ctr" anchorCtr="0">
            <a:noAutofit/>
          </a:bodyPr>
          <a:lstStyle/>
          <a:p>
            <a:pPr>
              <a:spcBef>
                <a:spcPts val="0"/>
              </a:spcBef>
              <a:spcAft>
                <a:spcPts val="0"/>
              </a:spcAft>
            </a:pPr>
            <a:endParaRPr sz="1867"/>
          </a:p>
        </p:txBody>
      </p:sp>
      <p:sp>
        <p:nvSpPr>
          <p:cNvPr id="259" name="Google Shape;259;p33"/>
          <p:cNvSpPr txBox="1"/>
          <p:nvPr/>
        </p:nvSpPr>
        <p:spPr>
          <a:xfrm>
            <a:off x="3322055" y="3561483"/>
            <a:ext cx="7950000" cy="794023"/>
          </a:xfrm>
          <a:prstGeom prst="rect">
            <a:avLst/>
          </a:prstGeom>
          <a:noFill/>
          <a:ln>
            <a:noFill/>
          </a:ln>
        </p:spPr>
        <p:txBody>
          <a:bodyPr spcFirstLastPara="1" wrap="square" lIns="45700" tIns="45700" rIns="45700" bIns="45700" anchor="t" anchorCtr="0">
            <a:spAutoFit/>
          </a:bodyPr>
          <a:lstStyle/>
          <a:p>
            <a:pPr>
              <a:lnSpc>
                <a:spcPct val="150000"/>
              </a:lnSpc>
              <a:spcBef>
                <a:spcPts val="0"/>
              </a:spcBef>
              <a:spcAft>
                <a:spcPts val="0"/>
              </a:spcAft>
              <a:buClr>
                <a:srgbClr val="FFFFFF"/>
              </a:buClr>
              <a:buSzPts val="900"/>
            </a:pPr>
            <a:r>
              <a:rPr lang="en" sz="1200" b="1" err="1">
                <a:solidFill>
                  <a:srgbClr val="FFFFFF"/>
                </a:solidFill>
                <a:latin typeface="Roboto Slab"/>
                <a:ea typeface="Roboto Slab"/>
                <a:cs typeface="Roboto Slab"/>
                <a:sym typeface="Roboto Slab"/>
              </a:rPr>
              <a:t>Intevity</a:t>
            </a:r>
            <a:r>
              <a:rPr lang="en" sz="1200" b="1">
                <a:solidFill>
                  <a:srgbClr val="FFFFFF"/>
                </a:solidFill>
                <a:latin typeface="Roboto Slab"/>
                <a:ea typeface="Roboto Slab"/>
                <a:cs typeface="Roboto Slab"/>
                <a:sym typeface="Roboto Slab"/>
              </a:rPr>
              <a:t> partnered with Foundation Medicine to completely revamp and improve their intranet platform.</a:t>
            </a:r>
            <a:endParaRPr sz="1200" b="1">
              <a:solidFill>
                <a:srgbClr val="FFFFFF"/>
              </a:solidFill>
              <a:latin typeface="Roboto Slab"/>
              <a:ea typeface="Roboto Slab"/>
              <a:cs typeface="Roboto Slab"/>
              <a:sym typeface="Roboto Slab"/>
            </a:endParaRPr>
          </a:p>
          <a:p>
            <a:pPr>
              <a:lnSpc>
                <a:spcPct val="115000"/>
              </a:lnSpc>
              <a:spcBef>
                <a:spcPts val="0"/>
              </a:spcBef>
              <a:spcAft>
                <a:spcPts val="0"/>
              </a:spcAft>
              <a:buClr>
                <a:srgbClr val="FFFFFF"/>
              </a:buClr>
              <a:buSzPts val="900"/>
            </a:pPr>
            <a:r>
              <a:rPr lang="en" sz="1200">
                <a:solidFill>
                  <a:srgbClr val="FFFFFF"/>
                </a:solidFill>
                <a:latin typeface="Roboto Slab Light"/>
                <a:ea typeface="Roboto Slab Light"/>
                <a:cs typeface="Roboto Slab Light"/>
                <a:sym typeface="Roboto Slab Light"/>
              </a:rPr>
              <a:t>Through stakeholder interviews, site mapping, and heuristic evaluation Intevity crafted a modern intranet design that won the "Modern Intranet of the Year" award for Foundation Medicine.</a:t>
            </a:r>
            <a:endParaRPr sz="1467">
              <a:latin typeface="Arial"/>
              <a:ea typeface="Arial"/>
              <a:cs typeface="Arial"/>
              <a:sym typeface="Arial"/>
            </a:endParaRPr>
          </a:p>
        </p:txBody>
      </p:sp>
      <p:grpSp>
        <p:nvGrpSpPr>
          <p:cNvPr id="260" name="Google Shape;260;p33"/>
          <p:cNvGrpSpPr/>
          <p:nvPr/>
        </p:nvGrpSpPr>
        <p:grpSpPr>
          <a:xfrm>
            <a:off x="813829" y="794452"/>
            <a:ext cx="8251200" cy="652259"/>
            <a:chOff x="491182" y="2482530"/>
            <a:chExt cx="6188400" cy="489194"/>
          </a:xfrm>
        </p:grpSpPr>
        <p:sp>
          <p:nvSpPr>
            <p:cNvPr id="261" name="Google Shape;261;p33"/>
            <p:cNvSpPr txBox="1"/>
            <p:nvPr/>
          </p:nvSpPr>
          <p:spPr>
            <a:xfrm>
              <a:off x="491182" y="2482530"/>
              <a:ext cx="6188400" cy="423211"/>
            </a:xfrm>
            <a:prstGeom prst="rect">
              <a:avLst/>
            </a:prstGeom>
            <a:noFill/>
            <a:ln>
              <a:noFill/>
            </a:ln>
          </p:spPr>
          <p:txBody>
            <a:bodyPr spcFirstLastPara="1" wrap="square" lIns="45700" tIns="45700" rIns="45700" bIns="45700" anchor="t" anchorCtr="0">
              <a:spAutoFit/>
            </a:bodyPr>
            <a:lstStyle/>
            <a:p>
              <a:pPr>
                <a:spcBef>
                  <a:spcPts val="0"/>
                </a:spcBef>
                <a:spcAft>
                  <a:spcPts val="0"/>
                </a:spcAft>
                <a:buClr>
                  <a:srgbClr val="FFFFFF"/>
                </a:buClr>
                <a:buSzPts val="2300"/>
              </a:pPr>
              <a:r>
                <a:rPr lang="en" sz="3050">
                  <a:solidFill>
                    <a:srgbClr val="FFFFFF"/>
                  </a:solidFill>
                  <a:latin typeface="Roboto Slab Light"/>
                  <a:ea typeface="Roboto Slab Light"/>
                  <a:cs typeface="Roboto Slab Light"/>
                  <a:sym typeface="Roboto Slab Light"/>
                </a:rPr>
                <a:t>Creating an award winning intranet system</a:t>
              </a:r>
              <a:endParaRPr sz="3050">
                <a:latin typeface="Arial"/>
                <a:ea typeface="Arial"/>
                <a:cs typeface="Arial"/>
                <a:sym typeface="Arial"/>
              </a:endParaRPr>
            </a:p>
          </p:txBody>
        </p:sp>
        <p:pic>
          <p:nvPicPr>
            <p:cNvPr id="262" name="Google Shape;262;p33" descr="Picture 29"/>
            <p:cNvPicPr preferRelativeResize="0"/>
            <p:nvPr/>
          </p:nvPicPr>
          <p:blipFill rotWithShape="1">
            <a:blip r:embed="rId6">
              <a:alphaModFix/>
            </a:blip>
            <a:srcRect/>
            <a:stretch/>
          </p:blipFill>
          <p:spPr>
            <a:xfrm rot="310130">
              <a:off x="2078667" y="2797273"/>
              <a:ext cx="2127563" cy="174451"/>
            </a:xfrm>
            <a:prstGeom prst="rect">
              <a:avLst/>
            </a:prstGeom>
            <a:noFill/>
            <a:ln>
              <a:noFill/>
            </a:ln>
          </p:spPr>
        </p:pic>
      </p:grpSp>
      <p:sp>
        <p:nvSpPr>
          <p:cNvPr id="263" name="Google Shape;263;p33"/>
          <p:cNvSpPr txBox="1"/>
          <p:nvPr/>
        </p:nvSpPr>
        <p:spPr>
          <a:xfrm>
            <a:off x="814023" y="383757"/>
            <a:ext cx="1729200" cy="338514"/>
          </a:xfrm>
          <a:prstGeom prst="rect">
            <a:avLst/>
          </a:prstGeom>
          <a:noFill/>
          <a:ln>
            <a:noFill/>
          </a:ln>
        </p:spPr>
        <p:txBody>
          <a:bodyPr spcFirstLastPara="1" wrap="square" lIns="45700" tIns="45700" rIns="45700" bIns="45700" anchor="t" anchorCtr="0">
            <a:spAutoFit/>
          </a:bodyPr>
          <a:lstStyle/>
          <a:p>
            <a:pPr>
              <a:lnSpc>
                <a:spcPct val="200000"/>
              </a:lnSpc>
              <a:spcBef>
                <a:spcPts val="0"/>
              </a:spcBef>
              <a:spcAft>
                <a:spcPts val="0"/>
              </a:spcAft>
              <a:buClr>
                <a:srgbClr val="FFFFFF"/>
              </a:buClr>
              <a:buSzPts val="600"/>
            </a:pPr>
            <a:r>
              <a:rPr lang="en" sz="800">
                <a:solidFill>
                  <a:srgbClr val="FFFFFF"/>
                </a:solidFill>
                <a:latin typeface="Roboto"/>
                <a:ea typeface="Roboto"/>
                <a:cs typeface="Roboto"/>
                <a:sym typeface="Roboto"/>
              </a:rPr>
              <a:t>CASE STUDY</a:t>
            </a:r>
            <a:endParaRPr sz="1467">
              <a:latin typeface="Arial"/>
              <a:ea typeface="Arial"/>
              <a:cs typeface="Arial"/>
              <a:sym typeface="Arial"/>
            </a:endParaRPr>
          </a:p>
        </p:txBody>
      </p:sp>
      <p:pic>
        <p:nvPicPr>
          <p:cNvPr id="264" name="Google Shape;264;p33"/>
          <p:cNvPicPr preferRelativeResize="0"/>
          <p:nvPr/>
        </p:nvPicPr>
        <p:blipFill rotWithShape="1">
          <a:blip r:embed="rId7">
            <a:alphaModFix/>
          </a:blip>
          <a:srcRect t="8909" b="8901"/>
          <a:stretch/>
        </p:blipFill>
        <p:spPr>
          <a:xfrm>
            <a:off x="3140343" y="2333379"/>
            <a:ext cx="3926699" cy="852500"/>
          </a:xfrm>
          <a:prstGeom prst="rect">
            <a:avLst/>
          </a:prstGeom>
          <a:noFill/>
          <a:ln>
            <a:noFill/>
          </a:ln>
        </p:spPr>
      </p:pic>
      <p:sp>
        <p:nvSpPr>
          <p:cNvPr id="265" name="Google Shape;265;p33"/>
          <p:cNvSpPr txBox="1"/>
          <p:nvPr/>
        </p:nvSpPr>
        <p:spPr>
          <a:xfrm>
            <a:off x="7362816" y="2429245"/>
            <a:ext cx="3785600" cy="778162"/>
          </a:xfrm>
          <a:prstGeom prst="rect">
            <a:avLst/>
          </a:prstGeom>
          <a:noFill/>
          <a:ln>
            <a:noFill/>
          </a:ln>
        </p:spPr>
        <p:txBody>
          <a:bodyPr spcFirstLastPara="1" wrap="square" lIns="25400" tIns="25400" rIns="25400" bIns="25400" anchor="t" anchorCtr="0">
            <a:spAutoFit/>
          </a:bodyPr>
          <a:lstStyle/>
          <a:p>
            <a:pPr>
              <a:lnSpc>
                <a:spcPct val="115000"/>
              </a:lnSpc>
              <a:spcBef>
                <a:spcPts val="667"/>
              </a:spcBef>
              <a:spcAft>
                <a:spcPts val="0"/>
              </a:spcAft>
            </a:pPr>
            <a:r>
              <a:rPr lang="en" sz="1200">
                <a:solidFill>
                  <a:schemeClr val="lt1"/>
                </a:solidFill>
                <a:latin typeface="Roboto Slab Light"/>
                <a:ea typeface="Roboto Slab Light"/>
                <a:cs typeface="Roboto Slab Light"/>
                <a:sym typeface="Roboto Slab Light"/>
              </a:rPr>
              <a:t>World-leading molecular insights company, connecting physicians, patients and biopharma partners to the latest insights in cancer genomics</a:t>
            </a:r>
            <a:endParaRPr sz="1200">
              <a:solidFill>
                <a:schemeClr val="lt1"/>
              </a:solidFill>
              <a:latin typeface="Roboto Slab Light"/>
              <a:ea typeface="Roboto Slab Light"/>
              <a:cs typeface="Roboto Slab Light"/>
              <a:sym typeface="Roboto Slab Light"/>
            </a:endParaRPr>
          </a:p>
        </p:txBody>
      </p:sp>
      <p:grpSp>
        <p:nvGrpSpPr>
          <p:cNvPr id="266" name="Google Shape;266;p33"/>
          <p:cNvGrpSpPr/>
          <p:nvPr/>
        </p:nvGrpSpPr>
        <p:grpSpPr>
          <a:xfrm>
            <a:off x="5473023" y="4449270"/>
            <a:ext cx="5748405" cy="1489200"/>
            <a:chOff x="2320775" y="3587850"/>
            <a:chExt cx="4311300" cy="1116900"/>
          </a:xfrm>
        </p:grpSpPr>
        <p:pic>
          <p:nvPicPr>
            <p:cNvPr id="267" name="Google Shape;267;p33"/>
            <p:cNvPicPr preferRelativeResize="0"/>
            <p:nvPr/>
          </p:nvPicPr>
          <p:blipFill>
            <a:blip r:embed="rId8">
              <a:alphaModFix/>
            </a:blip>
            <a:stretch>
              <a:fillRect/>
            </a:stretch>
          </p:blipFill>
          <p:spPr>
            <a:xfrm>
              <a:off x="2495086" y="3740153"/>
              <a:ext cx="311675" cy="238500"/>
            </a:xfrm>
            <a:prstGeom prst="rect">
              <a:avLst/>
            </a:prstGeom>
            <a:noFill/>
            <a:ln>
              <a:noFill/>
            </a:ln>
          </p:spPr>
        </p:pic>
        <p:sp>
          <p:nvSpPr>
            <p:cNvPr id="268" name="Google Shape;268;p33"/>
            <p:cNvSpPr/>
            <p:nvPr/>
          </p:nvSpPr>
          <p:spPr>
            <a:xfrm>
              <a:off x="2320775" y="3587850"/>
              <a:ext cx="4311300" cy="11169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1867"/>
            </a:p>
          </p:txBody>
        </p:sp>
        <p:sp>
          <p:nvSpPr>
            <p:cNvPr id="269" name="Google Shape;269;p33"/>
            <p:cNvSpPr txBox="1"/>
            <p:nvPr/>
          </p:nvSpPr>
          <p:spPr>
            <a:xfrm>
              <a:off x="2549149" y="3715060"/>
              <a:ext cx="3854700" cy="599990"/>
            </a:xfrm>
            <a:prstGeom prst="rect">
              <a:avLst/>
            </a:prstGeom>
            <a:noFill/>
            <a:ln>
              <a:noFill/>
            </a:ln>
          </p:spPr>
          <p:txBody>
            <a:bodyPr spcFirstLastPara="1" wrap="square" lIns="45700" tIns="45700" rIns="45700" bIns="45700" anchor="b" anchorCtr="0">
              <a:spAutoFit/>
            </a:bodyPr>
            <a:lstStyle/>
            <a:p>
              <a:pPr>
                <a:lnSpc>
                  <a:spcPct val="115000"/>
                </a:lnSpc>
                <a:spcBef>
                  <a:spcPts val="0"/>
                </a:spcBef>
                <a:spcAft>
                  <a:spcPts val="0"/>
                </a:spcAft>
                <a:buClr>
                  <a:srgbClr val="F8A436"/>
                </a:buClr>
                <a:buSzPts val="1400"/>
              </a:pPr>
              <a:r>
                <a:rPr lang="en" sz="1300">
                  <a:solidFill>
                    <a:srgbClr val="F8A436"/>
                  </a:solidFill>
                  <a:latin typeface="Roboto Slab Medium"/>
                  <a:ea typeface="Roboto Slab Medium"/>
                  <a:cs typeface="Roboto Slab Medium"/>
                  <a:sym typeface="Roboto Slab Medium"/>
                </a:rPr>
                <a:t>“The thing that impressed me is the whole </a:t>
              </a:r>
              <a:r>
                <a:rPr lang="en" sz="1300" err="1">
                  <a:solidFill>
                    <a:srgbClr val="F8A436"/>
                  </a:solidFill>
                  <a:latin typeface="Roboto Slab Medium"/>
                  <a:ea typeface="Roboto Slab Medium"/>
                  <a:cs typeface="Roboto Slab Medium"/>
                  <a:sym typeface="Roboto Slab Medium"/>
                </a:rPr>
                <a:t>Intevity</a:t>
              </a:r>
              <a:r>
                <a:rPr lang="en" sz="1300">
                  <a:solidFill>
                    <a:srgbClr val="F8A436"/>
                  </a:solidFill>
                  <a:latin typeface="Roboto Slab Medium"/>
                  <a:ea typeface="Roboto Slab Medium"/>
                  <a:cs typeface="Roboto Slab Medium"/>
                  <a:sym typeface="Roboto Slab Medium"/>
                </a:rPr>
                <a:t> team rolled up their sleeves and got into the weeds to figure out what we needed and made better recommendations.”</a:t>
              </a:r>
              <a:endParaRPr sz="1300">
                <a:solidFill>
                  <a:schemeClr val="lt1"/>
                </a:solidFill>
                <a:latin typeface="Arial"/>
                <a:ea typeface="Arial"/>
                <a:cs typeface="Arial"/>
                <a:sym typeface="Arial"/>
              </a:endParaRPr>
            </a:p>
          </p:txBody>
        </p:sp>
        <p:sp>
          <p:nvSpPr>
            <p:cNvPr id="270" name="Google Shape;270;p33"/>
            <p:cNvSpPr txBox="1"/>
            <p:nvPr/>
          </p:nvSpPr>
          <p:spPr>
            <a:xfrm>
              <a:off x="2549160" y="4377980"/>
              <a:ext cx="3900000" cy="193052"/>
            </a:xfrm>
            <a:prstGeom prst="rect">
              <a:avLst/>
            </a:prstGeom>
            <a:noFill/>
            <a:ln>
              <a:noFill/>
            </a:ln>
          </p:spPr>
          <p:txBody>
            <a:bodyPr spcFirstLastPara="1" wrap="square" lIns="45700" tIns="45700" rIns="45700" bIns="45700" anchor="b" anchorCtr="0">
              <a:spAutoFit/>
            </a:bodyPr>
            <a:lstStyle/>
            <a:p>
              <a:pPr>
                <a:lnSpc>
                  <a:spcPct val="115000"/>
                </a:lnSpc>
                <a:spcBef>
                  <a:spcPts val="0"/>
                </a:spcBef>
                <a:spcAft>
                  <a:spcPts val="0"/>
                </a:spcAft>
                <a:buClr>
                  <a:srgbClr val="F8A436"/>
                </a:buClr>
                <a:buSzPts val="1400"/>
              </a:pPr>
              <a:r>
                <a:rPr lang="en" sz="933" b="1">
                  <a:solidFill>
                    <a:schemeClr val="lt1"/>
                  </a:solidFill>
                  <a:latin typeface="Roboto"/>
                  <a:ea typeface="Roboto"/>
                  <a:cs typeface="Roboto"/>
                  <a:sym typeface="Roboto"/>
                </a:rPr>
                <a:t>– ALISON DRAKEFORD, </a:t>
              </a:r>
              <a:r>
                <a:rPr lang="en" sz="800">
                  <a:solidFill>
                    <a:schemeClr val="lt1"/>
                  </a:solidFill>
                  <a:latin typeface="Roboto"/>
                  <a:ea typeface="Roboto"/>
                  <a:cs typeface="Roboto"/>
                  <a:sym typeface="Roboto"/>
                </a:rPr>
                <a:t>Director of Internal Communications, Foundation Medicine</a:t>
              </a:r>
              <a:endParaRPr sz="800">
                <a:solidFill>
                  <a:schemeClr val="lt1"/>
                </a:solidFill>
                <a:latin typeface="Roboto"/>
                <a:ea typeface="Roboto"/>
                <a:cs typeface="Roboto"/>
                <a:sym typeface="Roboto"/>
              </a:endParaRPr>
            </a:p>
          </p:txBody>
        </p:sp>
      </p:grpSp>
      <p:pic>
        <p:nvPicPr>
          <p:cNvPr id="271" name="Google Shape;271;p33"/>
          <p:cNvPicPr preferRelativeResize="0"/>
          <p:nvPr/>
        </p:nvPicPr>
        <p:blipFill rotWithShape="1">
          <a:blip r:embed="rId9">
            <a:alphaModFix/>
          </a:blip>
          <a:srcRect/>
          <a:stretch/>
        </p:blipFill>
        <p:spPr>
          <a:xfrm>
            <a:off x="1050568" y="4593867"/>
            <a:ext cx="1729200" cy="1344927"/>
          </a:xfrm>
          <a:prstGeom prst="rect">
            <a:avLst/>
          </a:prstGeom>
          <a:noFill/>
          <a:ln>
            <a:noFill/>
          </a:ln>
        </p:spPr>
      </p:pic>
      <p:sp>
        <p:nvSpPr>
          <p:cNvPr id="272" name="Google Shape;272;p33"/>
          <p:cNvSpPr/>
          <p:nvPr/>
        </p:nvSpPr>
        <p:spPr>
          <a:xfrm rot="-5400000">
            <a:off x="1856073" y="1884267"/>
            <a:ext cx="502600" cy="1878833"/>
          </a:xfrm>
          <a:prstGeom prst="flowChartOffpageConnector">
            <a:avLst/>
          </a:prstGeom>
          <a:solidFill>
            <a:srgbClr val="F8A436"/>
          </a:solidFill>
          <a:ln>
            <a:noFill/>
          </a:ln>
        </p:spPr>
        <p:txBody>
          <a:bodyPr spcFirstLastPara="1" wrap="square" lIns="121900" tIns="121900" rIns="121900" bIns="121900" anchor="ctr" anchorCtr="0">
            <a:noAutofit/>
          </a:bodyPr>
          <a:lstStyle/>
          <a:p>
            <a:pPr>
              <a:spcBef>
                <a:spcPts val="0"/>
              </a:spcBef>
              <a:spcAft>
                <a:spcPts val="0"/>
              </a:spcAft>
            </a:pPr>
            <a:endParaRPr sz="1867"/>
          </a:p>
        </p:txBody>
      </p:sp>
      <p:sp>
        <p:nvSpPr>
          <p:cNvPr id="273" name="Google Shape;273;p33"/>
          <p:cNvSpPr/>
          <p:nvPr/>
        </p:nvSpPr>
        <p:spPr>
          <a:xfrm>
            <a:off x="824843" y="2302833"/>
            <a:ext cx="1955600" cy="3636000"/>
          </a:xfrm>
          <a:prstGeom prst="rect">
            <a:avLst/>
          </a:prstGeom>
          <a:solidFill>
            <a:srgbClr val="FAA522"/>
          </a:solidFill>
          <a:ln>
            <a:noFill/>
          </a:ln>
        </p:spPr>
        <p:txBody>
          <a:bodyPr spcFirstLastPara="1" wrap="square" lIns="45700" tIns="45700" rIns="45700" bIns="45700" anchor="ctr" anchorCtr="0">
            <a:noAutofit/>
          </a:bodyPr>
          <a:lstStyle/>
          <a:p>
            <a:pPr algn="ctr">
              <a:spcBef>
                <a:spcPts val="0"/>
              </a:spcBef>
              <a:spcAft>
                <a:spcPts val="0"/>
              </a:spcAft>
              <a:buClr>
                <a:srgbClr val="FFFFFF"/>
              </a:buClr>
              <a:buSzPts val="1400"/>
            </a:pPr>
            <a:endParaRPr sz="1867">
              <a:latin typeface="Calibri"/>
              <a:ea typeface="Calibri"/>
              <a:cs typeface="Calibri"/>
              <a:sym typeface="Calibri"/>
            </a:endParaRPr>
          </a:p>
        </p:txBody>
      </p:sp>
      <p:sp>
        <p:nvSpPr>
          <p:cNvPr id="274" name="Google Shape;274;p33"/>
          <p:cNvSpPr/>
          <p:nvPr/>
        </p:nvSpPr>
        <p:spPr>
          <a:xfrm>
            <a:off x="824855" y="3497582"/>
            <a:ext cx="1955600" cy="2440400"/>
          </a:xfrm>
          <a:prstGeom prst="rect">
            <a:avLst/>
          </a:prstGeom>
          <a:solidFill>
            <a:srgbClr val="FFFFFF">
              <a:alpha val="16350"/>
            </a:srgbClr>
          </a:solidFill>
          <a:ln>
            <a:noFill/>
          </a:ln>
        </p:spPr>
        <p:txBody>
          <a:bodyPr spcFirstLastPara="1" wrap="square" lIns="121900" tIns="121900" rIns="121900" bIns="121900" anchor="ctr" anchorCtr="0">
            <a:noAutofit/>
          </a:bodyPr>
          <a:lstStyle/>
          <a:p>
            <a:pPr>
              <a:spcBef>
                <a:spcPts val="0"/>
              </a:spcBef>
              <a:spcAft>
                <a:spcPts val="0"/>
              </a:spcAft>
            </a:pPr>
            <a:endParaRPr sz="1867"/>
          </a:p>
        </p:txBody>
      </p:sp>
      <p:sp>
        <p:nvSpPr>
          <p:cNvPr id="275" name="Google Shape;275;p33"/>
          <p:cNvSpPr/>
          <p:nvPr/>
        </p:nvSpPr>
        <p:spPr>
          <a:xfrm>
            <a:off x="824843" y="4741703"/>
            <a:ext cx="1955600" cy="1196800"/>
          </a:xfrm>
          <a:prstGeom prst="rect">
            <a:avLst/>
          </a:prstGeom>
          <a:solidFill>
            <a:srgbClr val="FFFFFF">
              <a:alpha val="25160"/>
            </a:srgbClr>
          </a:solidFill>
          <a:ln>
            <a:noFill/>
          </a:ln>
        </p:spPr>
        <p:txBody>
          <a:bodyPr spcFirstLastPara="1" wrap="square" lIns="121900" tIns="121900" rIns="121900" bIns="121900" anchor="ctr" anchorCtr="0">
            <a:noAutofit/>
          </a:bodyPr>
          <a:lstStyle/>
          <a:p>
            <a:pPr>
              <a:spcBef>
                <a:spcPts val="0"/>
              </a:spcBef>
              <a:spcAft>
                <a:spcPts val="0"/>
              </a:spcAft>
            </a:pPr>
            <a:endParaRPr sz="1867"/>
          </a:p>
        </p:txBody>
      </p:sp>
      <p:grpSp>
        <p:nvGrpSpPr>
          <p:cNvPr id="276" name="Google Shape;276;p33"/>
          <p:cNvGrpSpPr/>
          <p:nvPr/>
        </p:nvGrpSpPr>
        <p:grpSpPr>
          <a:xfrm>
            <a:off x="967340" y="2407381"/>
            <a:ext cx="1669632" cy="938700"/>
            <a:chOff x="354622" y="3725420"/>
            <a:chExt cx="1697700" cy="914793"/>
          </a:xfrm>
        </p:grpSpPr>
        <p:sp>
          <p:nvSpPr>
            <p:cNvPr id="277" name="Google Shape;277;p33"/>
            <p:cNvSpPr txBox="1"/>
            <p:nvPr/>
          </p:nvSpPr>
          <p:spPr>
            <a:xfrm>
              <a:off x="554724" y="3725420"/>
              <a:ext cx="1297500" cy="525900"/>
            </a:xfrm>
            <a:prstGeom prst="rect">
              <a:avLst/>
            </a:prstGeom>
            <a:noFill/>
            <a:ln>
              <a:noFill/>
            </a:ln>
          </p:spPr>
          <p:txBody>
            <a:bodyPr spcFirstLastPara="1" wrap="square" lIns="45700" tIns="45700" rIns="45700" bIns="45700" anchor="t" anchorCtr="0">
              <a:noAutofit/>
            </a:bodyPr>
            <a:lstStyle/>
            <a:p>
              <a:pPr algn="ctr">
                <a:spcBef>
                  <a:spcPts val="0"/>
                </a:spcBef>
                <a:spcAft>
                  <a:spcPts val="0"/>
                </a:spcAft>
                <a:buClr>
                  <a:srgbClr val="FFFFFF"/>
                </a:buClr>
                <a:buSzPts val="2700"/>
              </a:pPr>
              <a:r>
                <a:rPr lang="en" sz="3733">
                  <a:solidFill>
                    <a:srgbClr val="004C7E"/>
                  </a:solidFill>
                  <a:latin typeface="Roboto Slab"/>
                  <a:ea typeface="Roboto Slab"/>
                  <a:cs typeface="Roboto Slab"/>
                  <a:sym typeface="Roboto Slab"/>
                </a:rPr>
                <a:t>1</a:t>
              </a:r>
              <a:endParaRPr sz="1600">
                <a:solidFill>
                  <a:srgbClr val="004C7E"/>
                </a:solidFill>
                <a:latin typeface="Arial"/>
                <a:ea typeface="Arial"/>
                <a:cs typeface="Arial"/>
                <a:sym typeface="Arial"/>
              </a:endParaRPr>
            </a:p>
          </p:txBody>
        </p:sp>
        <p:sp>
          <p:nvSpPr>
            <p:cNvPr id="278" name="Google Shape;278;p33"/>
            <p:cNvSpPr txBox="1"/>
            <p:nvPr/>
          </p:nvSpPr>
          <p:spPr>
            <a:xfrm>
              <a:off x="354622" y="4248413"/>
              <a:ext cx="1697700" cy="391800"/>
            </a:xfrm>
            <a:prstGeom prst="rect">
              <a:avLst/>
            </a:prstGeom>
            <a:noFill/>
            <a:ln>
              <a:noFill/>
            </a:ln>
          </p:spPr>
          <p:txBody>
            <a:bodyPr spcFirstLastPara="1" wrap="square" lIns="45700" tIns="45700" rIns="45700" bIns="45700" anchor="t" anchorCtr="0">
              <a:noAutofit/>
            </a:bodyPr>
            <a:lstStyle/>
            <a:p>
              <a:pPr algn="ctr">
                <a:spcBef>
                  <a:spcPts val="0"/>
                </a:spcBef>
                <a:spcAft>
                  <a:spcPts val="0"/>
                </a:spcAft>
                <a:buClr>
                  <a:srgbClr val="FFFFFF"/>
                </a:buClr>
                <a:buSzPts val="900"/>
              </a:pPr>
              <a:r>
                <a:rPr lang="en" sz="933">
                  <a:solidFill>
                    <a:srgbClr val="004C7E"/>
                  </a:solidFill>
                  <a:latin typeface="Roboto Medium"/>
                  <a:ea typeface="Roboto Medium"/>
                  <a:cs typeface="Roboto Medium"/>
                  <a:sym typeface="Roboto Medium"/>
                </a:rPr>
                <a:t>HUB TO MAKE  </a:t>
              </a:r>
              <a:br>
                <a:rPr lang="en" sz="933">
                  <a:solidFill>
                    <a:srgbClr val="004C7E"/>
                  </a:solidFill>
                  <a:latin typeface="Roboto Medium"/>
                  <a:ea typeface="Roboto Medium"/>
                  <a:cs typeface="Roboto Medium"/>
                  <a:sym typeface="Roboto Medium"/>
                </a:rPr>
              </a:br>
              <a:r>
                <a:rPr lang="en" sz="933">
                  <a:solidFill>
                    <a:srgbClr val="004C7E"/>
                  </a:solidFill>
                  <a:latin typeface="Roboto Medium"/>
                  <a:ea typeface="Roboto Medium"/>
                  <a:cs typeface="Roboto Medium"/>
                  <a:sym typeface="Roboto Medium"/>
                </a:rPr>
                <a:t>WORK EASY</a:t>
              </a:r>
              <a:endParaRPr sz="933">
                <a:solidFill>
                  <a:srgbClr val="004C7E"/>
                </a:solidFill>
                <a:latin typeface="Roboto Medium"/>
                <a:ea typeface="Roboto Medium"/>
                <a:cs typeface="Roboto Medium"/>
                <a:sym typeface="Roboto Medium"/>
              </a:endParaRPr>
            </a:p>
          </p:txBody>
        </p:sp>
      </p:grpSp>
      <p:grpSp>
        <p:nvGrpSpPr>
          <p:cNvPr id="279" name="Google Shape;279;p33"/>
          <p:cNvGrpSpPr/>
          <p:nvPr/>
        </p:nvGrpSpPr>
        <p:grpSpPr>
          <a:xfrm>
            <a:off x="967305" y="4841122"/>
            <a:ext cx="1669632" cy="938709"/>
            <a:chOff x="4166335" y="3799661"/>
            <a:chExt cx="1697700" cy="914803"/>
          </a:xfrm>
        </p:grpSpPr>
        <p:sp>
          <p:nvSpPr>
            <p:cNvPr id="280" name="Google Shape;280;p33"/>
            <p:cNvSpPr txBox="1"/>
            <p:nvPr/>
          </p:nvSpPr>
          <p:spPr>
            <a:xfrm>
              <a:off x="4218260" y="3799661"/>
              <a:ext cx="1593900" cy="525900"/>
            </a:xfrm>
            <a:prstGeom prst="rect">
              <a:avLst/>
            </a:prstGeom>
            <a:noFill/>
            <a:ln>
              <a:noFill/>
            </a:ln>
          </p:spPr>
          <p:txBody>
            <a:bodyPr spcFirstLastPara="1" wrap="square" lIns="45700" tIns="45700" rIns="45700" bIns="45700" anchor="t" anchorCtr="0">
              <a:noAutofit/>
            </a:bodyPr>
            <a:lstStyle/>
            <a:p>
              <a:pPr algn="ctr">
                <a:spcBef>
                  <a:spcPts val="0"/>
                </a:spcBef>
                <a:spcAft>
                  <a:spcPts val="0"/>
                </a:spcAft>
                <a:buClr>
                  <a:srgbClr val="FFFFFF"/>
                </a:buClr>
                <a:buSzPts val="2700"/>
              </a:pPr>
              <a:r>
                <a:rPr lang="en" sz="3733">
                  <a:solidFill>
                    <a:srgbClr val="004C7E"/>
                  </a:solidFill>
                  <a:latin typeface="Roboto Slab"/>
                  <a:ea typeface="Roboto Slab"/>
                  <a:cs typeface="Roboto Slab"/>
                  <a:sym typeface="Roboto Slab"/>
                </a:rPr>
                <a:t>2000+</a:t>
              </a:r>
              <a:endParaRPr sz="1600">
                <a:solidFill>
                  <a:srgbClr val="004C7E"/>
                </a:solidFill>
                <a:latin typeface="Arial"/>
                <a:ea typeface="Arial"/>
                <a:cs typeface="Arial"/>
                <a:sym typeface="Arial"/>
              </a:endParaRPr>
            </a:p>
          </p:txBody>
        </p:sp>
        <p:sp>
          <p:nvSpPr>
            <p:cNvPr id="281" name="Google Shape;281;p33"/>
            <p:cNvSpPr txBox="1"/>
            <p:nvPr/>
          </p:nvSpPr>
          <p:spPr>
            <a:xfrm>
              <a:off x="4166335" y="4322664"/>
              <a:ext cx="1697700" cy="391800"/>
            </a:xfrm>
            <a:prstGeom prst="rect">
              <a:avLst/>
            </a:prstGeom>
            <a:noFill/>
            <a:ln>
              <a:noFill/>
            </a:ln>
          </p:spPr>
          <p:txBody>
            <a:bodyPr spcFirstLastPara="1" wrap="square" lIns="45700" tIns="45700" rIns="45700" bIns="45700" anchor="t" anchorCtr="0">
              <a:noAutofit/>
            </a:bodyPr>
            <a:lstStyle/>
            <a:p>
              <a:pPr algn="ctr">
                <a:spcBef>
                  <a:spcPts val="0"/>
                </a:spcBef>
                <a:spcAft>
                  <a:spcPts val="0"/>
                </a:spcAft>
                <a:buClr>
                  <a:srgbClr val="FFFFFF"/>
                </a:buClr>
                <a:buSzPts val="900"/>
              </a:pPr>
              <a:r>
                <a:rPr lang="en" sz="933">
                  <a:solidFill>
                    <a:srgbClr val="004C7E"/>
                  </a:solidFill>
                  <a:latin typeface="Roboto Medium"/>
                  <a:ea typeface="Roboto Medium"/>
                  <a:cs typeface="Roboto Medium"/>
                  <a:sym typeface="Roboto Medium"/>
                </a:rPr>
                <a:t>PEOPLE ORGANIZED WITH EVERYTHING THEY NEED</a:t>
              </a:r>
              <a:endParaRPr sz="933">
                <a:solidFill>
                  <a:srgbClr val="004C7E"/>
                </a:solidFill>
                <a:latin typeface="Roboto Medium"/>
                <a:ea typeface="Roboto Medium"/>
                <a:cs typeface="Roboto Medium"/>
                <a:sym typeface="Roboto Medium"/>
              </a:endParaRPr>
            </a:p>
          </p:txBody>
        </p:sp>
      </p:grpSp>
      <p:grpSp>
        <p:nvGrpSpPr>
          <p:cNvPr id="282" name="Google Shape;282;p33"/>
          <p:cNvGrpSpPr/>
          <p:nvPr/>
        </p:nvGrpSpPr>
        <p:grpSpPr>
          <a:xfrm>
            <a:off x="967325" y="3637514"/>
            <a:ext cx="1669632" cy="938709"/>
            <a:chOff x="2033210" y="3725447"/>
            <a:chExt cx="1697700" cy="914803"/>
          </a:xfrm>
        </p:grpSpPr>
        <p:sp>
          <p:nvSpPr>
            <p:cNvPr id="283" name="Google Shape;283;p33"/>
            <p:cNvSpPr txBox="1"/>
            <p:nvPr/>
          </p:nvSpPr>
          <p:spPr>
            <a:xfrm>
              <a:off x="2085135" y="3725447"/>
              <a:ext cx="1593900" cy="525900"/>
            </a:xfrm>
            <a:prstGeom prst="rect">
              <a:avLst/>
            </a:prstGeom>
            <a:noFill/>
            <a:ln>
              <a:noFill/>
            </a:ln>
          </p:spPr>
          <p:txBody>
            <a:bodyPr spcFirstLastPara="1" wrap="square" lIns="45700" tIns="45700" rIns="45700" bIns="45700" anchor="t" anchorCtr="0">
              <a:noAutofit/>
            </a:bodyPr>
            <a:lstStyle/>
            <a:p>
              <a:pPr algn="ctr">
                <a:spcBef>
                  <a:spcPts val="0"/>
                </a:spcBef>
                <a:spcAft>
                  <a:spcPts val="0"/>
                </a:spcAft>
                <a:buClr>
                  <a:srgbClr val="FFFFFF"/>
                </a:buClr>
                <a:buSzPts val="2700"/>
              </a:pPr>
              <a:r>
                <a:rPr lang="en" sz="3733">
                  <a:solidFill>
                    <a:srgbClr val="004C7E"/>
                  </a:solidFill>
                  <a:latin typeface="Roboto Slab"/>
                  <a:ea typeface="Roboto Slab"/>
                  <a:cs typeface="Roboto Slab"/>
                  <a:sym typeface="Roboto Slab"/>
                </a:rPr>
                <a:t>400+</a:t>
              </a:r>
              <a:endParaRPr sz="1600">
                <a:solidFill>
                  <a:srgbClr val="004C7E"/>
                </a:solidFill>
                <a:latin typeface="Arial"/>
                <a:ea typeface="Arial"/>
                <a:cs typeface="Arial"/>
                <a:sym typeface="Arial"/>
              </a:endParaRPr>
            </a:p>
          </p:txBody>
        </p:sp>
        <p:sp>
          <p:nvSpPr>
            <p:cNvPr id="284" name="Google Shape;284;p33"/>
            <p:cNvSpPr txBox="1"/>
            <p:nvPr/>
          </p:nvSpPr>
          <p:spPr>
            <a:xfrm>
              <a:off x="2033210" y="4248450"/>
              <a:ext cx="1697700" cy="391800"/>
            </a:xfrm>
            <a:prstGeom prst="rect">
              <a:avLst/>
            </a:prstGeom>
            <a:noFill/>
            <a:ln>
              <a:noFill/>
            </a:ln>
          </p:spPr>
          <p:txBody>
            <a:bodyPr spcFirstLastPara="1" wrap="square" lIns="45700" tIns="45700" rIns="45700" bIns="45700" anchor="t" anchorCtr="0">
              <a:noAutofit/>
            </a:bodyPr>
            <a:lstStyle/>
            <a:p>
              <a:pPr algn="ctr">
                <a:spcBef>
                  <a:spcPts val="0"/>
                </a:spcBef>
                <a:spcAft>
                  <a:spcPts val="0"/>
                </a:spcAft>
                <a:buClr>
                  <a:srgbClr val="FFFFFF"/>
                </a:buClr>
                <a:buSzPts val="900"/>
              </a:pPr>
              <a:r>
                <a:rPr lang="en" sz="933">
                  <a:solidFill>
                    <a:srgbClr val="004C7E"/>
                  </a:solidFill>
                  <a:latin typeface="Roboto Medium"/>
                  <a:ea typeface="Roboto Medium"/>
                  <a:cs typeface="Roboto Medium"/>
                  <a:sym typeface="Roboto Medium"/>
                </a:rPr>
                <a:t>PAGES OF </a:t>
              </a:r>
              <a:br>
                <a:rPr lang="en" sz="933">
                  <a:solidFill>
                    <a:srgbClr val="004C7E"/>
                  </a:solidFill>
                  <a:latin typeface="Roboto Medium"/>
                  <a:ea typeface="Roboto Medium"/>
                  <a:cs typeface="Roboto Medium"/>
                  <a:sym typeface="Roboto Medium"/>
                </a:rPr>
              </a:br>
              <a:r>
                <a:rPr lang="en" sz="933">
                  <a:solidFill>
                    <a:srgbClr val="004C7E"/>
                  </a:solidFill>
                  <a:latin typeface="Roboto Medium"/>
                  <a:ea typeface="Roboto Medium"/>
                  <a:cs typeface="Roboto Medium"/>
                  <a:sym typeface="Roboto Medium"/>
                </a:rPr>
                <a:t>INFORMATION CURATED</a:t>
              </a:r>
              <a:endParaRPr sz="933">
                <a:solidFill>
                  <a:srgbClr val="004C7E"/>
                </a:solidFill>
                <a:latin typeface="Roboto Medium"/>
                <a:ea typeface="Roboto Medium"/>
                <a:cs typeface="Roboto Medium"/>
                <a:sym typeface="Roboto Medium"/>
              </a:endParaRPr>
            </a:p>
          </p:txBody>
        </p:sp>
      </p:grpSp>
      <p:sp>
        <p:nvSpPr>
          <p:cNvPr id="286" name="Google Shape;286;p33"/>
          <p:cNvSpPr/>
          <p:nvPr/>
        </p:nvSpPr>
        <p:spPr>
          <a:xfrm>
            <a:off x="3383033" y="3422070"/>
            <a:ext cx="7838400" cy="18000"/>
          </a:xfrm>
          <a:prstGeom prst="rect">
            <a:avLst/>
          </a:prstGeom>
          <a:solidFill>
            <a:srgbClr val="F8A436"/>
          </a:solidFill>
          <a:ln>
            <a:noFill/>
          </a:ln>
        </p:spPr>
        <p:txBody>
          <a:bodyPr spcFirstLastPara="1" wrap="square" lIns="121900" tIns="121900" rIns="121900" bIns="121900" anchor="ctr" anchorCtr="0">
            <a:noAutofit/>
          </a:bodyPr>
          <a:lstStyle/>
          <a:p>
            <a:pPr>
              <a:spcBef>
                <a:spcPts val="0"/>
              </a:spcBef>
              <a:spcAft>
                <a:spcPts val="0"/>
              </a:spcAft>
            </a:pPr>
            <a:endParaRPr sz="1867"/>
          </a:p>
        </p:txBody>
      </p:sp>
      <p:pic>
        <p:nvPicPr>
          <p:cNvPr id="287" name="Google Shape;287;p33"/>
          <p:cNvPicPr preferRelativeResize="0"/>
          <p:nvPr/>
        </p:nvPicPr>
        <p:blipFill rotWithShape="1">
          <a:blip r:embed="rId9">
            <a:alphaModFix/>
          </a:blip>
          <a:srcRect/>
          <a:stretch/>
        </p:blipFill>
        <p:spPr>
          <a:xfrm>
            <a:off x="3322068" y="4477155"/>
            <a:ext cx="1878833" cy="1461300"/>
          </a:xfrm>
          <a:prstGeom prst="rect">
            <a:avLst/>
          </a:prstGeom>
          <a:noFill/>
          <a:ln>
            <a:noFill/>
          </a:ln>
        </p:spPr>
      </p:pic>
      <p:grpSp>
        <p:nvGrpSpPr>
          <p:cNvPr id="290" name="Google Shape;290;p33"/>
          <p:cNvGrpSpPr/>
          <p:nvPr/>
        </p:nvGrpSpPr>
        <p:grpSpPr>
          <a:xfrm>
            <a:off x="813821" y="1575749"/>
            <a:ext cx="10407603" cy="491600"/>
            <a:chOff x="443550" y="1297075"/>
            <a:chExt cx="7805702" cy="368700"/>
          </a:xfrm>
        </p:grpSpPr>
        <p:sp>
          <p:nvSpPr>
            <p:cNvPr id="291" name="Google Shape;291;p33"/>
            <p:cNvSpPr/>
            <p:nvPr/>
          </p:nvSpPr>
          <p:spPr>
            <a:xfrm>
              <a:off x="443550" y="1297075"/>
              <a:ext cx="2852700" cy="368700"/>
            </a:xfrm>
            <a:prstGeom prst="rect">
              <a:avLst/>
            </a:prstGeom>
            <a:solidFill>
              <a:srgbClr val="FEC780"/>
            </a:solidFill>
            <a:ln>
              <a:noFill/>
            </a:ln>
          </p:spPr>
          <p:txBody>
            <a:bodyPr spcFirstLastPara="1" wrap="square" lIns="121900" tIns="121900" rIns="121900" bIns="121900" anchor="ctr" anchorCtr="0">
              <a:noAutofit/>
            </a:bodyPr>
            <a:lstStyle/>
            <a:p>
              <a:pPr>
                <a:spcBef>
                  <a:spcPts val="0"/>
                </a:spcBef>
                <a:spcAft>
                  <a:spcPts val="0"/>
                </a:spcAft>
              </a:pPr>
              <a:r>
                <a:rPr lang="en" sz="1600">
                  <a:solidFill>
                    <a:srgbClr val="004C7E"/>
                  </a:solidFill>
                  <a:latin typeface="Roboto Slab ExtraBold"/>
                  <a:ea typeface="Roboto Slab ExtraBold"/>
                  <a:cs typeface="Roboto Slab ExtraBold"/>
                  <a:sym typeface="Roboto Slab ExtraBold"/>
                </a:rPr>
                <a:t>BIO-TECHNOLOGY</a:t>
              </a:r>
              <a:endParaRPr sz="1600">
                <a:solidFill>
                  <a:srgbClr val="004C7E"/>
                </a:solidFill>
                <a:latin typeface="Roboto Slab ExtraBold"/>
                <a:ea typeface="Roboto Slab ExtraBold"/>
                <a:cs typeface="Roboto Slab ExtraBold"/>
                <a:sym typeface="Roboto Slab ExtraBold"/>
              </a:endParaRPr>
            </a:p>
          </p:txBody>
        </p:sp>
        <p:sp>
          <p:nvSpPr>
            <p:cNvPr id="292" name="Google Shape;292;p33"/>
            <p:cNvSpPr/>
            <p:nvPr/>
          </p:nvSpPr>
          <p:spPr>
            <a:xfrm>
              <a:off x="3296254" y="1297075"/>
              <a:ext cx="2751900" cy="368700"/>
            </a:xfrm>
            <a:prstGeom prst="rect">
              <a:avLst/>
            </a:prstGeom>
            <a:solidFill>
              <a:srgbClr val="FCB451"/>
            </a:solidFill>
            <a:ln>
              <a:noFill/>
            </a:ln>
          </p:spPr>
          <p:txBody>
            <a:bodyPr spcFirstLastPara="1" wrap="square" lIns="121900" tIns="121900" rIns="121900" bIns="121900" anchor="ctr" anchorCtr="0">
              <a:noAutofit/>
            </a:bodyPr>
            <a:lstStyle/>
            <a:p>
              <a:pPr>
                <a:spcBef>
                  <a:spcPts val="0"/>
                </a:spcBef>
                <a:spcAft>
                  <a:spcPts val="0"/>
                </a:spcAft>
              </a:pPr>
              <a:r>
                <a:rPr lang="en" sz="1600">
                  <a:solidFill>
                    <a:srgbClr val="004C7E"/>
                  </a:solidFill>
                  <a:latin typeface="Roboto Slab Medium"/>
                  <a:ea typeface="Roboto Slab Medium"/>
                  <a:cs typeface="Roboto Slab Medium"/>
                  <a:sym typeface="Roboto Slab Medium"/>
                </a:rPr>
                <a:t>$450M+ Annual Revenue</a:t>
              </a:r>
              <a:endParaRPr sz="1600">
                <a:solidFill>
                  <a:srgbClr val="004C7E"/>
                </a:solidFill>
                <a:latin typeface="Roboto Slab Medium"/>
                <a:ea typeface="Roboto Slab Medium"/>
                <a:cs typeface="Roboto Slab Medium"/>
                <a:sym typeface="Roboto Slab Medium"/>
              </a:endParaRPr>
            </a:p>
          </p:txBody>
        </p:sp>
        <p:sp>
          <p:nvSpPr>
            <p:cNvPr id="293" name="Google Shape;293;p33"/>
            <p:cNvSpPr/>
            <p:nvPr/>
          </p:nvSpPr>
          <p:spPr>
            <a:xfrm>
              <a:off x="6048151" y="1297075"/>
              <a:ext cx="2201100" cy="368700"/>
            </a:xfrm>
            <a:prstGeom prst="rect">
              <a:avLst/>
            </a:prstGeom>
            <a:solidFill>
              <a:srgbClr val="F8A436"/>
            </a:solidFill>
            <a:ln>
              <a:noFill/>
            </a:ln>
          </p:spPr>
          <p:txBody>
            <a:bodyPr spcFirstLastPara="1" wrap="square" lIns="121900" tIns="121900" rIns="121900" bIns="121900" anchor="ctr" anchorCtr="0">
              <a:noAutofit/>
            </a:bodyPr>
            <a:lstStyle/>
            <a:p>
              <a:pPr>
                <a:spcBef>
                  <a:spcPts val="0"/>
                </a:spcBef>
                <a:spcAft>
                  <a:spcPts val="0"/>
                </a:spcAft>
              </a:pPr>
              <a:r>
                <a:rPr lang="en" sz="1600">
                  <a:solidFill>
                    <a:srgbClr val="004C7E"/>
                  </a:solidFill>
                  <a:latin typeface="Roboto Slab Medium"/>
                  <a:ea typeface="Roboto Slab Medium"/>
                  <a:cs typeface="Roboto Slab Medium"/>
                  <a:sym typeface="Roboto Slab Medium"/>
                </a:rPr>
                <a:t>~ 1500 Employees</a:t>
              </a:r>
              <a:endParaRPr sz="1600">
                <a:solidFill>
                  <a:srgbClr val="004C7E"/>
                </a:solidFill>
                <a:latin typeface="Roboto Slab Medium"/>
                <a:ea typeface="Roboto Slab Medium"/>
                <a:cs typeface="Roboto Slab Medium"/>
                <a:sym typeface="Roboto Slab Medium"/>
              </a:endParaRPr>
            </a:p>
          </p:txBody>
        </p:sp>
      </p:grpSp>
      <p:pic>
        <p:nvPicPr>
          <p:cNvPr id="3" name="Google Shape;188;p25" descr="Picture 19">
            <a:extLst>
              <a:ext uri="{FF2B5EF4-FFF2-40B4-BE49-F238E27FC236}">
                <a16:creationId xmlns:a16="http://schemas.microsoft.com/office/drawing/2014/main" id="{D5518047-2A59-4D81-CD73-332C52233299}"/>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90200" y="5751513"/>
            <a:ext cx="215741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183;p25" descr="Picture 4">
            <a:extLst>
              <a:ext uri="{FF2B5EF4-FFF2-40B4-BE49-F238E27FC236}">
                <a16:creationId xmlns:a16="http://schemas.microsoft.com/office/drawing/2014/main" id="{EAB7AE2B-7A66-360B-D2B4-AA87FDE9F8C2}"/>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0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184;p25" descr="Picture 7">
            <a:extLst>
              <a:ext uri="{FF2B5EF4-FFF2-40B4-BE49-F238E27FC236}">
                <a16:creationId xmlns:a16="http://schemas.microsoft.com/office/drawing/2014/main" id="{03DA843C-FE66-CA38-4F3C-31CA81E649C0}"/>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62432" y="263526"/>
            <a:ext cx="13763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15;g21f7fcd9794_0_0" descr="Slide Number">
            <a:extLst>
              <a:ext uri="{FF2B5EF4-FFF2-40B4-BE49-F238E27FC236}">
                <a16:creationId xmlns:a16="http://schemas.microsoft.com/office/drawing/2014/main" id="{C6543166-4D51-9DA5-570B-B7081923018C}"/>
              </a:ext>
            </a:extLst>
          </p:cNvPr>
          <p:cNvSpPr txBox="1"/>
          <p:nvPr/>
        </p:nvSpPr>
        <p:spPr>
          <a:xfrm>
            <a:off x="11725763" y="6429375"/>
            <a:ext cx="217500" cy="215400"/>
          </a:xfrm>
          <a:prstGeom prst="rect">
            <a:avLst/>
          </a:prstGeom>
          <a:noFill/>
          <a:ln>
            <a:noFill/>
          </a:ln>
        </p:spPr>
        <p:txBody>
          <a:bodyPr spcFirstLastPara="1" wrap="square" lIns="45700" tIns="45700" rIns="45700" bIns="45700" anchor="ctr" anchorCtr="0">
            <a:spAutoFit/>
          </a:bodyPr>
          <a:lstStyle/>
          <a:p>
            <a:pPr marL="0" marR="0" lvl="0" indent="0" algn="r" rtl="0">
              <a:spcBef>
                <a:spcPts val="0"/>
              </a:spcBef>
              <a:spcAft>
                <a:spcPts val="0"/>
              </a:spcAft>
              <a:buNone/>
            </a:pPr>
            <a:fld id="{00000000-1234-1234-1234-123412341234}" type="slidenum">
              <a:rPr lang="en-US" sz="800" b="0" i="0" u="none" strike="noStrike" cap="none">
                <a:solidFill>
                  <a:srgbClr val="F8A436"/>
                </a:solidFill>
                <a:latin typeface="Helvetica Neue"/>
                <a:ea typeface="Helvetica Neue"/>
                <a:cs typeface="Helvetica Neue"/>
                <a:sym typeface="Helvetica Neue"/>
              </a:rPr>
              <a:t>1</a:t>
            </a:fld>
            <a:endParaRPr sz="800" b="0" i="0" u="none" strike="noStrike" cap="none">
              <a:solidFill>
                <a:srgbClr val="F8A436"/>
              </a:solidFill>
              <a:latin typeface="Helvetica Neue"/>
              <a:ea typeface="Helvetica Neue"/>
              <a:cs typeface="Helvetica Neue"/>
              <a:sym typeface="Helvetica Neue"/>
            </a:endParaRPr>
          </a:p>
        </p:txBody>
      </p:sp>
      <p:sp>
        <p:nvSpPr>
          <p:cNvPr id="7" name="Google Shape;116;g21f7fcd9794_0_0" descr="Slide Number Placeholder 17">
            <a:extLst>
              <a:ext uri="{FF2B5EF4-FFF2-40B4-BE49-F238E27FC236}">
                <a16:creationId xmlns:a16="http://schemas.microsoft.com/office/drawing/2014/main" id="{55BD95BE-D550-21FB-DF29-DA69D4C252B8}"/>
              </a:ext>
            </a:extLst>
          </p:cNvPr>
          <p:cNvSpPr txBox="1"/>
          <p:nvPr/>
        </p:nvSpPr>
        <p:spPr>
          <a:xfrm>
            <a:off x="8934938" y="6429375"/>
            <a:ext cx="2652600" cy="215400"/>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FFC000"/>
              </a:buClr>
              <a:buSzPts val="800"/>
              <a:buFont typeface="Roboto"/>
              <a:buNone/>
            </a:pPr>
            <a:r>
              <a:rPr lang="en-US" sz="800" b="0" i="0" u="none" strike="noStrike" cap="none" dirty="0">
                <a:solidFill>
                  <a:srgbClr val="F8A436"/>
                </a:solidFill>
                <a:latin typeface="Roboto"/>
                <a:ea typeface="Roboto"/>
                <a:cs typeface="Roboto"/>
                <a:sym typeface="Roboto"/>
              </a:rPr>
              <a:t>CONFIDENTIAL</a:t>
            </a:r>
            <a:endParaRPr dirty="0">
              <a:solidFill>
                <a:srgbClr val="F8A436"/>
              </a:solidFill>
            </a:endParaRPr>
          </a:p>
        </p:txBody>
      </p:sp>
    </p:spTree>
    <p:extLst>
      <p:ext uri="{BB962C8B-B14F-4D97-AF65-F5344CB8AC3E}">
        <p14:creationId xmlns:p14="http://schemas.microsoft.com/office/powerpoint/2010/main" val="4083360124"/>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descr="Rectangle 1">
            <a:extLst>
              <a:ext uri="{FF2B5EF4-FFF2-40B4-BE49-F238E27FC236}">
                <a16:creationId xmlns:a16="http://schemas.microsoft.com/office/drawing/2014/main" id="{C50A5A7E-1DC2-4101-8FBB-CE7BBD30D28A}"/>
              </a:ext>
            </a:extLst>
          </p:cNvPr>
          <p:cNvSpPr txBox="1">
            <a:spLocks/>
          </p:cNvSpPr>
          <p:nvPr/>
        </p:nvSpPr>
        <p:spPr bwMode="auto">
          <a:xfrm>
            <a:off x="6543675" y="3394075"/>
            <a:ext cx="2841625" cy="26414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p>
            <a:pPr hangingPunct="0">
              <a:lnSpc>
                <a:spcPts val="1400"/>
              </a:lnSpc>
            </a:pPr>
            <a:r>
              <a:rPr lang="en-US" altLang="en-US" sz="1000" dirty="0">
                <a:solidFill>
                  <a:srgbClr val="094B7C"/>
                </a:solidFill>
                <a:latin typeface="Roboto Slab Light"/>
                <a:ea typeface="Roboto Slab Light"/>
                <a:sym typeface="Helvetica" panose="020B0604020202020204" pitchFamily="34" charset="0"/>
              </a:rPr>
              <a:t>THE RESULT</a:t>
            </a:r>
          </a:p>
          <a:p>
            <a:pPr hangingPunct="0">
              <a:lnSpc>
                <a:spcPts val="1200"/>
              </a:lnSpc>
            </a:pPr>
            <a:r>
              <a:rPr lang="en-US" altLang="en-US" sz="900" dirty="0">
                <a:solidFill>
                  <a:srgbClr val="094B7C"/>
                </a:solidFill>
                <a:latin typeface="Roboto Slab Light"/>
                <a:ea typeface="Roboto Slab Light"/>
                <a:sym typeface="Helvetica" panose="020B0604020202020204" pitchFamily="34" charset="0"/>
              </a:rPr>
              <a:t>Right alongside Foundation, we built ‘The Hub’ – a single source of information that Foundation’s people could access and add to in a streamlined way. Directories, policies, hot news, hires, and other essential information was organized into a website format that anyone could intuitively navigate. We also created templates for adding new pages and a process for vetting information to make sure it was relevant. Instantly, the intranet went from 800 hits a month to 2,000 hits a month – saving crucial time in asking other people how to find things.</a:t>
            </a:r>
          </a:p>
          <a:p>
            <a:pPr>
              <a:lnSpc>
                <a:spcPts val="1400"/>
              </a:lnSpc>
            </a:pPr>
            <a:br>
              <a:rPr lang="en-US" altLang="en-US" sz="1000" dirty="0">
                <a:solidFill>
                  <a:srgbClr val="094B7C"/>
                </a:solidFill>
                <a:latin typeface="Helvetica" panose="020B0604020202020204" pitchFamily="34" charset="0"/>
                <a:sym typeface="Helvetica" panose="020B0604020202020204" pitchFamily="34" charset="0"/>
              </a:rPr>
            </a:br>
            <a:br>
              <a:rPr lang="en-US" altLang="en-US" sz="1000" dirty="0">
                <a:solidFill>
                  <a:srgbClr val="094B7C"/>
                </a:solidFill>
                <a:latin typeface="Helvetica" panose="020B0604020202020204" pitchFamily="34" charset="0"/>
                <a:sym typeface="Helvetica" panose="020B0604020202020204" pitchFamily="34" charset="0"/>
              </a:rPr>
            </a:br>
            <a:endParaRPr lang="en-US" altLang="en-US" sz="1000" dirty="0">
              <a:solidFill>
                <a:srgbClr val="094B7C"/>
              </a:solidFill>
              <a:latin typeface="Helvetica" panose="020B0604020202020204" pitchFamily="34" charset="0"/>
              <a:sym typeface="Helvetica" panose="020B0604020202020204" pitchFamily="34" charset="0"/>
            </a:endParaRPr>
          </a:p>
        </p:txBody>
      </p:sp>
      <p:sp>
        <p:nvSpPr>
          <p:cNvPr id="9218" name="Text Box 2" descr="Rectangle 70">
            <a:extLst>
              <a:ext uri="{FF2B5EF4-FFF2-40B4-BE49-F238E27FC236}">
                <a16:creationId xmlns:a16="http://schemas.microsoft.com/office/drawing/2014/main" id="{EFF2618C-8684-422C-B41F-061B70ADC734}"/>
              </a:ext>
            </a:extLst>
          </p:cNvPr>
          <p:cNvSpPr txBox="1">
            <a:spLocks/>
          </p:cNvSpPr>
          <p:nvPr/>
        </p:nvSpPr>
        <p:spPr bwMode="auto">
          <a:xfrm>
            <a:off x="972343" y="674733"/>
            <a:ext cx="4338638" cy="326304"/>
          </a:xfrm>
          <a:prstGeom prst="rect">
            <a:avLst/>
          </a:prstGeom>
          <a:ln w="12700">
            <a:miter lim="400000"/>
          </a:ln>
        </p:spPr>
        <p:txBody>
          <a:bodyPr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R="0" indent="0" fontAlgn="auto" hangingPunct="0">
              <a:lnSpc>
                <a:spcPct val="200000"/>
              </a:lnSpc>
              <a:spcBef>
                <a:spcPts val="0"/>
              </a:spcBef>
              <a:spcAft>
                <a:spcPts val="0"/>
              </a:spcAft>
              <a:buClrTx/>
              <a:buSzTx/>
              <a:buFontTx/>
              <a:buNone/>
              <a:tabLst/>
              <a:defRPr kumimoji="0" sz="900" b="0" i="0" u="none" strike="noStrike" cap="none" spc="300" normalizeH="0" baseline="0">
                <a:ln>
                  <a:noFill/>
                </a:ln>
                <a:solidFill>
                  <a:srgbClr val="F8A436"/>
                </a:solidFill>
                <a:effectLst/>
                <a:uFillTx/>
                <a:latin typeface="Roboto"/>
                <a:ea typeface="Roboto"/>
                <a:cs typeface="Roboto"/>
                <a:sym typeface="Calibri"/>
              </a:defRPr>
            </a:lvl1pPr>
            <a:lvl2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2pPr>
            <a:lvl3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3pPr>
            <a:lvl4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4pPr>
            <a:lvl5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5pPr>
            <a:lvl6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6pPr>
            <a:lvl7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7pPr>
            <a:lvl8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8pPr>
            <a:lvl9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9pPr>
          </a:lstStyle>
          <a:p>
            <a:r>
              <a:rPr lang="en-US" altLang="en-US" dirty="0">
                <a:sym typeface="Helvetica" panose="020B0604020202020204" pitchFamily="34" charset="0"/>
              </a:rPr>
              <a:t>CASE STUDY</a:t>
            </a:r>
          </a:p>
        </p:txBody>
      </p:sp>
      <p:sp>
        <p:nvSpPr>
          <p:cNvPr id="9219" name="Text Box 3" descr="Rectangle 10">
            <a:extLst>
              <a:ext uri="{FF2B5EF4-FFF2-40B4-BE49-F238E27FC236}">
                <a16:creationId xmlns:a16="http://schemas.microsoft.com/office/drawing/2014/main" id="{594A2C90-37FB-4CA2-9DE3-B08A3F58400B}"/>
              </a:ext>
            </a:extLst>
          </p:cNvPr>
          <p:cNvSpPr txBox="1">
            <a:spLocks/>
          </p:cNvSpPr>
          <p:nvPr/>
        </p:nvSpPr>
        <p:spPr bwMode="auto">
          <a:xfrm>
            <a:off x="3205163" y="1504950"/>
            <a:ext cx="4989512" cy="827088"/>
          </a:xfrm>
          <a:prstGeom prst="rect">
            <a:avLst/>
          </a:prstGeom>
          <a:ln w="12700">
            <a:miter lim="400000"/>
          </a:ln>
        </p:spPr>
        <p:txBody>
          <a:bodyPr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R="0" indent="0" fontAlgn="auto" hangingPunct="0">
              <a:lnSpc>
                <a:spcPct val="100000"/>
              </a:lnSpc>
              <a:spcBef>
                <a:spcPts val="0"/>
              </a:spcBef>
              <a:spcAft>
                <a:spcPts val="0"/>
              </a:spcAft>
              <a:buClrTx/>
              <a:buSzTx/>
              <a:buFontTx/>
              <a:buNone/>
              <a:tabLst/>
              <a:defRPr kumimoji="0" sz="2400" b="0" i="0" u="none" strike="noStrike" cap="none" spc="0" normalizeH="0" baseline="0">
                <a:ln>
                  <a:noFill/>
                </a:ln>
                <a:solidFill>
                  <a:srgbClr val="094B7C"/>
                </a:solidFill>
                <a:effectLst/>
                <a:uFillTx/>
                <a:latin typeface="Roboto Slab Regular"/>
                <a:ea typeface="Roboto Slab Regular"/>
                <a:cs typeface="Roboto Slab Regular"/>
                <a:sym typeface="Calibri"/>
              </a:defRPr>
            </a:lvl1pPr>
            <a:lvl2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2pPr>
            <a:lvl3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3pPr>
            <a:lvl4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4pPr>
            <a:lvl5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5pPr>
            <a:lvl6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6pPr>
            <a:lvl7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7pPr>
            <a:lvl8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8pPr>
            <a:lvl9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9pPr>
          </a:lstStyle>
          <a:p>
            <a:r>
              <a:rPr lang="en-US" altLang="en-US" dirty="0">
                <a:sym typeface="Helvetica" panose="020B0604020202020204" pitchFamily="34" charset="0"/>
              </a:rPr>
              <a:t>Connecting 2000+ brilliant minds in one thriving hub </a:t>
            </a:r>
          </a:p>
        </p:txBody>
      </p:sp>
      <p:sp>
        <p:nvSpPr>
          <p:cNvPr id="9220" name="Text Box 4" descr="Rectangle 19">
            <a:extLst>
              <a:ext uri="{FF2B5EF4-FFF2-40B4-BE49-F238E27FC236}">
                <a16:creationId xmlns:a16="http://schemas.microsoft.com/office/drawing/2014/main" id="{6E359BC2-1D63-407E-B154-B5848E618D97}"/>
              </a:ext>
            </a:extLst>
          </p:cNvPr>
          <p:cNvSpPr txBox="1">
            <a:spLocks/>
          </p:cNvSpPr>
          <p:nvPr/>
        </p:nvSpPr>
        <p:spPr bwMode="auto">
          <a:xfrm>
            <a:off x="3214688" y="2551113"/>
            <a:ext cx="6211887" cy="649287"/>
          </a:xfrm>
          <a:prstGeom prst="rect">
            <a:avLst/>
          </a:prstGeom>
          <a:ln w="12700">
            <a:miter lim="400000"/>
          </a:ln>
        </p:spPr>
        <p:txBody>
          <a:bodyPr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F8A436"/>
                </a:solidFill>
                <a:effectLst/>
                <a:uFillTx/>
                <a:latin typeface="Roboto Slab Regular"/>
                <a:ea typeface="Roboto Slab Regular"/>
                <a:cs typeface="Roboto Slab Regular"/>
                <a:sym typeface="Calibri"/>
              </a:defRPr>
            </a:lvl1pPr>
            <a:lvl2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2pPr>
            <a:lvl3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3pPr>
            <a:lvl4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4pPr>
            <a:lvl5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5pPr>
            <a:lvl6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6pPr>
            <a:lvl7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7pPr>
            <a:lvl8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8pPr>
            <a:lvl9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9pPr>
          </a:lstStyle>
          <a:p>
            <a:r>
              <a:rPr lang="en-US" altLang="en-US" dirty="0">
                <a:sym typeface="Helvetica" panose="020B0604020202020204" pitchFamily="34" charset="0"/>
              </a:rPr>
              <a:t>A single source of truth to empower Foundation Medicine’s scientists, staff and contractors</a:t>
            </a:r>
          </a:p>
        </p:txBody>
      </p:sp>
      <p:pic>
        <p:nvPicPr>
          <p:cNvPr id="9221" name="Picture 5" descr="Picture 66">
            <a:extLst>
              <a:ext uri="{FF2B5EF4-FFF2-40B4-BE49-F238E27FC236}">
                <a16:creationId xmlns:a16="http://schemas.microsoft.com/office/drawing/2014/main" id="{E335C90B-3796-4A26-9BDD-67562BF1BB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3" y="5667375"/>
            <a:ext cx="2336800"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Line 6" descr="Straight Connector 22">
            <a:extLst>
              <a:ext uri="{FF2B5EF4-FFF2-40B4-BE49-F238E27FC236}">
                <a16:creationId xmlns:a16="http://schemas.microsoft.com/office/drawing/2014/main" id="{6C72A138-A270-49E8-AAD4-9E11856DA447}"/>
              </a:ext>
            </a:extLst>
          </p:cNvPr>
          <p:cNvSpPr>
            <a:spLocks noChangeShapeType="1"/>
          </p:cNvSpPr>
          <p:nvPr/>
        </p:nvSpPr>
        <p:spPr bwMode="auto">
          <a:xfrm flipH="1">
            <a:off x="368300" y="5222875"/>
            <a:ext cx="2239963" cy="0"/>
          </a:xfrm>
          <a:prstGeom prst="line">
            <a:avLst/>
          </a:prstGeom>
          <a:noFill/>
          <a:ln w="22225" cap="flat" cmpd="sng">
            <a:solidFill>
              <a:srgbClr val="F8A43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en-US" altLang="en-US">
              <a:latin typeface="Helvetica" panose="020B0604020202020204" pitchFamily="34" charset="0"/>
              <a:sym typeface="Helvetica" panose="020B0604020202020204" pitchFamily="34" charset="0"/>
            </a:endParaRPr>
          </a:p>
        </p:txBody>
      </p:sp>
      <p:sp>
        <p:nvSpPr>
          <p:cNvPr id="9223" name="Text Box 7" descr="Rectangle 23">
            <a:extLst>
              <a:ext uri="{FF2B5EF4-FFF2-40B4-BE49-F238E27FC236}">
                <a16:creationId xmlns:a16="http://schemas.microsoft.com/office/drawing/2014/main" id="{509BEDA3-7E2E-41A2-BEA3-9F38100AF34E}"/>
              </a:ext>
            </a:extLst>
          </p:cNvPr>
          <p:cNvSpPr txBox="1">
            <a:spLocks/>
          </p:cNvSpPr>
          <p:nvPr/>
        </p:nvSpPr>
        <p:spPr bwMode="auto">
          <a:xfrm>
            <a:off x="3214688" y="3394075"/>
            <a:ext cx="3097212" cy="2513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p>
            <a:pPr hangingPunct="0">
              <a:lnSpc>
                <a:spcPts val="1400"/>
              </a:lnSpc>
            </a:pPr>
            <a:r>
              <a:rPr lang="en-US" altLang="en-US" sz="1000" dirty="0">
                <a:solidFill>
                  <a:srgbClr val="094B7C"/>
                </a:solidFill>
                <a:latin typeface="Roboto Slab Light"/>
                <a:ea typeface="Roboto Slab Light"/>
                <a:sym typeface="Helvetica" panose="020B0604020202020204" pitchFamily="34" charset="0"/>
              </a:rPr>
              <a:t>THE ASK</a:t>
            </a:r>
          </a:p>
          <a:p>
            <a:pPr hangingPunct="0">
              <a:lnSpc>
                <a:spcPts val="1200"/>
              </a:lnSpc>
            </a:pPr>
            <a:r>
              <a:rPr lang="en-US" altLang="en-US" sz="900" dirty="0">
                <a:solidFill>
                  <a:srgbClr val="094B7C"/>
                </a:solidFill>
                <a:latin typeface="Roboto Slab Light"/>
                <a:ea typeface="Roboto Slab Light"/>
                <a:sym typeface="Helvetica" panose="020B0604020202020204" pitchFamily="34" charset="0"/>
              </a:rPr>
              <a:t>To rebuild an intranet that organized all of the essential information Foundation Medicine’s employees needed to get their groundbreaking work done.</a:t>
            </a:r>
          </a:p>
          <a:p>
            <a:pPr hangingPunct="0">
              <a:lnSpc>
                <a:spcPts val="1400"/>
              </a:lnSpc>
            </a:pPr>
            <a:endParaRPr lang="en-US" altLang="en-US" sz="1000" dirty="0">
              <a:solidFill>
                <a:srgbClr val="094B7C"/>
              </a:solidFill>
              <a:latin typeface="Roboto Slab Light"/>
              <a:ea typeface="Roboto Slab Light"/>
              <a:sym typeface="Helvetica" panose="020B0604020202020204" pitchFamily="34" charset="0"/>
            </a:endParaRPr>
          </a:p>
          <a:p>
            <a:pPr hangingPunct="0">
              <a:lnSpc>
                <a:spcPts val="1400"/>
              </a:lnSpc>
            </a:pPr>
            <a:r>
              <a:rPr lang="en-US" altLang="en-US" sz="1000" dirty="0">
                <a:solidFill>
                  <a:srgbClr val="094B7C"/>
                </a:solidFill>
                <a:latin typeface="Roboto Slab Light"/>
                <a:ea typeface="Roboto Slab Light"/>
                <a:sym typeface="Helvetica" panose="020B0604020202020204" pitchFamily="34" charset="0"/>
              </a:rPr>
              <a:t>THE DISCOVERY</a:t>
            </a:r>
          </a:p>
          <a:p>
            <a:pPr hangingPunct="0">
              <a:lnSpc>
                <a:spcPts val="1200"/>
              </a:lnSpc>
            </a:pPr>
            <a:r>
              <a:rPr lang="en-US" altLang="en-US" sz="900" dirty="0">
                <a:solidFill>
                  <a:srgbClr val="094B7C"/>
                </a:solidFill>
                <a:latin typeface="Roboto Slab Light"/>
                <a:ea typeface="Roboto Slab Light"/>
                <a:sym typeface="Helvetica" panose="020B0604020202020204" pitchFamily="34" charset="0"/>
              </a:rPr>
              <a:t>We uncovered that it wasn’t just about making Foundation’s existing information easy to navigate. It was also key to developing tools and processes to make adding new information easier to allow for future growth. We further discovered a gap in skills that needed filling if that growth was to be achieved with maximum efficiency</a:t>
            </a:r>
            <a:r>
              <a:rPr lang="en-US" altLang="en-US" sz="1000" dirty="0">
                <a:solidFill>
                  <a:srgbClr val="094B7C"/>
                </a:solidFill>
                <a:latin typeface="Roboto Slab Light"/>
                <a:ea typeface="Roboto Slab Light"/>
                <a:sym typeface="Helvetica" panose="020B0604020202020204" pitchFamily="34" charset="0"/>
              </a:rPr>
              <a:t>. </a:t>
            </a:r>
          </a:p>
          <a:p>
            <a:pPr>
              <a:lnSpc>
                <a:spcPts val="1400"/>
              </a:lnSpc>
            </a:pPr>
            <a:br>
              <a:rPr lang="en-US" altLang="en-US" sz="1000" dirty="0">
                <a:solidFill>
                  <a:srgbClr val="094B7C"/>
                </a:solidFill>
                <a:latin typeface="Helvetica" panose="020B0604020202020204" pitchFamily="34" charset="0"/>
                <a:sym typeface="Helvetica" panose="020B0604020202020204" pitchFamily="34" charset="0"/>
              </a:rPr>
            </a:br>
            <a:endParaRPr lang="en-US" altLang="en-US" sz="1000" dirty="0">
              <a:solidFill>
                <a:srgbClr val="094B7C"/>
              </a:solidFill>
              <a:latin typeface="Helvetica" panose="020B0604020202020204" pitchFamily="34" charset="0"/>
              <a:sym typeface="Helvetica" panose="020B0604020202020204" pitchFamily="34" charset="0"/>
            </a:endParaRPr>
          </a:p>
        </p:txBody>
      </p:sp>
      <p:pic>
        <p:nvPicPr>
          <p:cNvPr id="9224" name="Picture 8" descr="Picture 16">
            <a:extLst>
              <a:ext uri="{FF2B5EF4-FFF2-40B4-BE49-F238E27FC236}">
                <a16:creationId xmlns:a16="http://schemas.microsoft.com/office/drawing/2014/main" id="{13BFD90B-CB69-4510-B168-18C48FC8D4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7875" y="760413"/>
            <a:ext cx="1382713"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5" name="Picture 9" descr="Picture 21">
            <a:extLst>
              <a:ext uri="{FF2B5EF4-FFF2-40B4-BE49-F238E27FC236}">
                <a16:creationId xmlns:a16="http://schemas.microsoft.com/office/drawing/2014/main" id="{8704F2A7-4E18-4858-AE71-FBDB9D95FC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6685">
            <a:off x="4043363" y="1971675"/>
            <a:ext cx="2282825"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6" name="Picture 10" descr="Picture 31">
            <a:extLst>
              <a:ext uri="{FF2B5EF4-FFF2-40B4-BE49-F238E27FC236}">
                <a16:creationId xmlns:a16="http://schemas.microsoft.com/office/drawing/2014/main" id="{4D8C2949-7C64-44E4-8A50-0B21B91E266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12363">
            <a:off x="6615113" y="3562350"/>
            <a:ext cx="800100" cy="6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7" name="Picture 11" descr="Picture 66">
            <a:extLst>
              <a:ext uri="{FF2B5EF4-FFF2-40B4-BE49-F238E27FC236}">
                <a16:creationId xmlns:a16="http://schemas.microsoft.com/office/drawing/2014/main" id="{CAA6833A-8DA0-4035-881B-1FF44EAE70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34550" y="1614488"/>
            <a:ext cx="23368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8" name="Text Box 12" descr="Slide Number Placeholder 17">
            <a:extLst>
              <a:ext uri="{FF2B5EF4-FFF2-40B4-BE49-F238E27FC236}">
                <a16:creationId xmlns:a16="http://schemas.microsoft.com/office/drawing/2014/main" id="{F842DF6D-7A75-41E9-93A2-E7751130800C}"/>
              </a:ext>
            </a:extLst>
          </p:cNvPr>
          <p:cNvSpPr txBox="1">
            <a:spLocks/>
          </p:cNvSpPr>
          <p:nvPr/>
        </p:nvSpPr>
        <p:spPr bwMode="auto">
          <a:xfrm>
            <a:off x="8345488" y="6429375"/>
            <a:ext cx="2652712" cy="217488"/>
          </a:xfrm>
          <a:prstGeom prst="rect">
            <a:avLst/>
          </a:prstGeom>
          <a:ln w="12700">
            <a:miter lim="400000"/>
          </a:ln>
        </p:spPr>
        <p:txBody>
          <a:bodyPr lIns="45718" tIns="45718" rIns="45718" bIns="45718"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R="0" indent="0" algn="r" fontAlgn="auto" hangingPunct="0">
              <a:lnSpc>
                <a:spcPct val="100000"/>
              </a:lnSpc>
              <a:spcBef>
                <a:spcPts val="0"/>
              </a:spcBef>
              <a:spcAft>
                <a:spcPts val="0"/>
              </a:spcAft>
              <a:buClrTx/>
              <a:buSzTx/>
              <a:buFontTx/>
              <a:buNone/>
              <a:tabLst/>
              <a:defRPr kumimoji="0" sz="800" b="0" i="0" u="none" strike="noStrike" cap="none" spc="300" normalizeH="0" baseline="0">
                <a:ln>
                  <a:noFill/>
                </a:ln>
                <a:solidFill>
                  <a:schemeClr val="accent4"/>
                </a:solidFill>
                <a:effectLst/>
                <a:uFillTx/>
                <a:latin typeface="Roboto"/>
                <a:ea typeface="Roboto"/>
                <a:cs typeface="Roboto"/>
                <a:sym typeface="Calibri"/>
              </a:defRPr>
            </a:lvl1pPr>
            <a:lvl2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2pPr>
            <a:lvl3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3pPr>
            <a:lvl4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4pPr>
            <a:lvl5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5pPr>
            <a:lvl6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6pPr>
            <a:lvl7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7pPr>
            <a:lvl8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8pPr>
            <a:lvl9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9pPr>
          </a:lstStyle>
          <a:p>
            <a:r>
              <a:rPr lang="en-US" altLang="en-US" dirty="0">
                <a:sym typeface="Helvetica" panose="020B0604020202020204" pitchFamily="34" charset="0"/>
              </a:rPr>
              <a:t>CONFIDENTIAL</a:t>
            </a:r>
          </a:p>
        </p:txBody>
      </p:sp>
      <p:sp>
        <p:nvSpPr>
          <p:cNvPr id="9229" name="Text Box 13">
            <a:extLst>
              <a:ext uri="{FF2B5EF4-FFF2-40B4-BE49-F238E27FC236}">
                <a16:creationId xmlns:a16="http://schemas.microsoft.com/office/drawing/2014/main" id="{6790FD81-3813-4EAC-9310-194B0F12128D}"/>
              </a:ext>
            </a:extLst>
          </p:cNvPr>
          <p:cNvSpPr txBox="1">
            <a:spLocks/>
          </p:cNvSpPr>
          <p:nvPr/>
        </p:nvSpPr>
        <p:spPr bwMode="auto">
          <a:xfrm>
            <a:off x="11191875" y="6429375"/>
            <a:ext cx="161925" cy="21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8" tIns="45718" rIns="45718" bIns="45718" anchor="ctr">
            <a:spAutoFit/>
          </a:bodyPr>
          <a:lstStyle/>
          <a:p>
            <a:pPr algn="r"/>
            <a:fld id="{E4E82ECB-AF23-41EF-92FC-944450CE16E1}" type="slidenum">
              <a:rPr lang="en-US" altLang="en-US" sz="800">
                <a:solidFill>
                  <a:srgbClr val="FFC000"/>
                </a:solidFill>
                <a:latin typeface="Helvetica" panose="020B0604020202020204" pitchFamily="34" charset="0"/>
                <a:sym typeface="Helvetica" panose="020B0604020202020204" pitchFamily="34" charset="0"/>
              </a:rPr>
              <a:pPr algn="r"/>
              <a:t>2</a:t>
            </a:fld>
            <a:endParaRPr lang="en-US" altLang="en-US" sz="800">
              <a:solidFill>
                <a:srgbClr val="FFC000"/>
              </a:solidFill>
              <a:latin typeface="Helvetica" panose="020B0604020202020204" pitchFamily="34" charset="0"/>
              <a:sym typeface="Helvetica" panose="020B0604020202020204" pitchFamily="34" charset="0"/>
            </a:endParaRPr>
          </a:p>
        </p:txBody>
      </p:sp>
      <p:sp>
        <p:nvSpPr>
          <p:cNvPr id="9230" name="Text Box 14" descr="Rectangle 11">
            <a:extLst>
              <a:ext uri="{FF2B5EF4-FFF2-40B4-BE49-F238E27FC236}">
                <a16:creationId xmlns:a16="http://schemas.microsoft.com/office/drawing/2014/main" id="{A5AC1241-A08A-4A0E-B8DA-8C2C61CA38B4}"/>
              </a:ext>
            </a:extLst>
          </p:cNvPr>
          <p:cNvSpPr txBox="1">
            <a:spLocks/>
          </p:cNvSpPr>
          <p:nvPr/>
        </p:nvSpPr>
        <p:spPr bwMode="auto">
          <a:xfrm>
            <a:off x="912813" y="4427321"/>
            <a:ext cx="1735137" cy="646329"/>
          </a:xfrm>
          <a:prstGeom prst="rect">
            <a:avLst/>
          </a:prstGeom>
          <a:ln w="12700">
            <a:miter lim="400000"/>
          </a:ln>
        </p:spPr>
        <p:txBody>
          <a:bodyPr lIns="45718" tIns="45718" rIns="45718" bIns="45718"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R="0" indent="0" algn="r" fontAlgn="auto" hangingPunct="0">
              <a:lnSpc>
                <a:spcPct val="100000"/>
              </a:lnSpc>
              <a:spcBef>
                <a:spcPts val="0"/>
              </a:spcBef>
              <a:spcAft>
                <a:spcPts val="0"/>
              </a:spcAft>
              <a:buClrTx/>
              <a:buSzTx/>
              <a:buFontTx/>
              <a:buNone/>
              <a:tabLst/>
              <a:defRPr kumimoji="0" sz="1200" b="0" i="0" u="none" strike="noStrike" cap="none" spc="0" normalizeH="0" baseline="0">
                <a:ln>
                  <a:noFill/>
                </a:ln>
                <a:solidFill>
                  <a:srgbClr val="F8A436"/>
                </a:solidFill>
                <a:effectLst/>
                <a:uFillTx/>
                <a:latin typeface="Roboto Slab Regular"/>
                <a:ea typeface="Roboto Slab Regular"/>
                <a:cs typeface="Roboto Slab Regular"/>
                <a:sym typeface="Calibri"/>
              </a:defRPr>
            </a:lvl1pPr>
            <a:lvl2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2pPr>
            <a:lvl3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3pPr>
            <a:lvl4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4pPr>
            <a:lvl5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5pPr>
            <a:lvl6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6pPr>
            <a:lvl7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7pPr>
            <a:lvl8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8pPr>
            <a:lvl9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9pPr>
          </a:lstStyle>
          <a:p>
            <a:r>
              <a:rPr lang="en-US" altLang="en-US" dirty="0">
                <a:sym typeface="Helvetica" panose="020B0604020202020204" pitchFamily="34" charset="0"/>
              </a:rPr>
              <a:t>Information isn’t power unless the right people can find it.</a:t>
            </a:r>
          </a:p>
        </p:txBody>
      </p:sp>
      <p:sp>
        <p:nvSpPr>
          <p:cNvPr id="9231" name="Text Box 15" descr="Rectangle 70">
            <a:extLst>
              <a:ext uri="{FF2B5EF4-FFF2-40B4-BE49-F238E27FC236}">
                <a16:creationId xmlns:a16="http://schemas.microsoft.com/office/drawing/2014/main" id="{5243E045-35D9-42AE-B3C3-925877E61BBB}"/>
              </a:ext>
            </a:extLst>
          </p:cNvPr>
          <p:cNvSpPr txBox="1">
            <a:spLocks/>
          </p:cNvSpPr>
          <p:nvPr/>
        </p:nvSpPr>
        <p:spPr bwMode="auto">
          <a:xfrm>
            <a:off x="3255963" y="1184275"/>
            <a:ext cx="4338637" cy="404402"/>
          </a:xfrm>
          <a:prstGeom prst="rect">
            <a:avLst/>
          </a:prstGeom>
          <a:ln w="12700">
            <a:miter lim="400000"/>
          </a:ln>
        </p:spPr>
        <p:txBody>
          <a:bodyPr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R="0" indent="0" fontAlgn="auto" hangingPunct="0">
              <a:lnSpc>
                <a:spcPct val="200000"/>
              </a:lnSpc>
              <a:spcBef>
                <a:spcPts val="0"/>
              </a:spcBef>
              <a:spcAft>
                <a:spcPts val="0"/>
              </a:spcAft>
              <a:buClrTx/>
              <a:buSzTx/>
              <a:buFontTx/>
              <a:buNone/>
              <a:tabLst/>
              <a:defRPr kumimoji="0" sz="1200" b="0" i="0" u="none" strike="noStrike" cap="none" spc="360" normalizeH="0" baseline="0">
                <a:ln>
                  <a:noFill/>
                </a:ln>
                <a:solidFill>
                  <a:srgbClr val="094B7C"/>
                </a:solidFill>
                <a:effectLst/>
                <a:uFillTx/>
                <a:latin typeface="Roboto"/>
                <a:ea typeface="Roboto"/>
                <a:cs typeface="Roboto"/>
                <a:sym typeface="Calibri"/>
              </a:defRPr>
            </a:lvl1pPr>
            <a:lvl2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2pPr>
            <a:lvl3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3pPr>
            <a:lvl4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4pPr>
            <a:lvl5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5pPr>
            <a:lvl6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6pPr>
            <a:lvl7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7pPr>
            <a:lvl8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8pPr>
            <a:lvl9pPr marL="0" marR="0" indent="0" fontAlgn="auto" hangingPunct="0">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FillTx/>
                <a:sym typeface="Calibri"/>
              </a:defRPr>
            </a:lvl9pPr>
          </a:lstStyle>
          <a:p>
            <a:r>
              <a:rPr lang="en-US" altLang="en-US" dirty="0">
                <a:sym typeface="Helvetica" panose="020B0604020202020204" pitchFamily="34" charset="0"/>
              </a:rPr>
              <a:t>FOUNDATION MEDICINE INC</a:t>
            </a:r>
          </a:p>
        </p:txBody>
      </p:sp>
      <p:pic>
        <p:nvPicPr>
          <p:cNvPr id="9232" name="Picture 16" descr="Picture 2">
            <a:extLst>
              <a:ext uri="{FF2B5EF4-FFF2-40B4-BE49-F238E27FC236}">
                <a16:creationId xmlns:a16="http://schemas.microsoft.com/office/drawing/2014/main" id="{25FA6266-2CCF-4DC6-9BA8-9F67E1E5E478}"/>
              </a:ext>
            </a:extLst>
          </p:cNvPr>
          <p:cNvPicPr>
            <a:picLocks noChangeAspect="1"/>
          </p:cNvPicPr>
          <p:nvPr/>
        </p:nvPicPr>
        <p:blipFill>
          <a:blip r:embed="rId6">
            <a:extLst>
              <a:ext uri="{28A0092B-C50C-407E-A947-70E740481C1C}">
                <a14:useLocalDpi xmlns:a14="http://schemas.microsoft.com/office/drawing/2010/main" val="0"/>
              </a:ext>
            </a:extLst>
          </a:blip>
          <a:srcRect r="31682"/>
          <a:stretch>
            <a:fillRect/>
          </a:stretch>
        </p:blipFill>
        <p:spPr bwMode="auto">
          <a:xfrm>
            <a:off x="9728200" y="2490788"/>
            <a:ext cx="2527300" cy="387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33" name="Picture 17">
            <a:extLst>
              <a:ext uri="{FF2B5EF4-FFF2-40B4-BE49-F238E27FC236}">
                <a16:creationId xmlns:a16="http://schemas.microsoft.com/office/drawing/2014/main" id="{36CC972E-FAC5-4CF2-935C-8CB78C88FD1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36163" y="3190875"/>
            <a:ext cx="3449637" cy="194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34" name="Picture 18" descr="Picture 32">
            <a:extLst>
              <a:ext uri="{FF2B5EF4-FFF2-40B4-BE49-F238E27FC236}">
                <a16:creationId xmlns:a16="http://schemas.microsoft.com/office/drawing/2014/main" id="{269161DD-34AB-40DC-9CB0-E79E8C02EAE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969750" y="0"/>
            <a:ext cx="22225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379</Words>
  <Application>Microsoft Macintosh PowerPoint</Application>
  <PresentationFormat>Widescreen</PresentationFormat>
  <Paragraphs>34</Paragraphs>
  <Slides>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Calibri</vt:lpstr>
      <vt:lpstr>Roboto Medium</vt:lpstr>
      <vt:lpstr>Roboto Slab</vt:lpstr>
      <vt:lpstr>Roboto Slab Medium</vt:lpstr>
      <vt:lpstr>Helvetica Neue</vt:lpstr>
      <vt:lpstr>Roboto Slab ExtraBold</vt:lpstr>
      <vt:lpstr>Arial</vt:lpstr>
      <vt:lpstr>Roboto</vt:lpstr>
      <vt:lpstr>Roboto Slab Light</vt:lpstr>
      <vt:lpstr>Helvetica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Moore</dc:creator>
  <cp:lastModifiedBy>Jennifer Wassel</cp:lastModifiedBy>
  <cp:revision>6</cp:revision>
  <dcterms:created xsi:type="dcterms:W3CDTF">2022-02-14T19:02:15Z</dcterms:created>
  <dcterms:modified xsi:type="dcterms:W3CDTF">2024-03-21T15:25:45Z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0x010100249C93FE0A586142BCC412C89B5B6709</vt:lpwstr>
  </property>
</Properties>
</file>