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64" r:id="rId2"/>
  </p:sldIdLst>
  <p:sldSz cx="12192000" cy="6858000"/>
  <p:notesSz cx="6858000" cy="9144000"/>
  <p:embeddedFontLst>
    <p:embeddedFont>
      <p:font typeface="Roboto" panose="02000000000000000000" pitchFamily="2" charset="0"/>
      <p:regular r:id="rId4"/>
      <p:bold r:id="rId5"/>
      <p:italic r:id="rId6"/>
      <p:boldItalic r:id="rId7"/>
    </p:embeddedFont>
    <p:embeddedFont>
      <p:font typeface="Roboto Medium" panose="02000000000000000000" pitchFamily="2" charset="0"/>
      <p:regular r:id="rId8"/>
      <p:bold r:id="rId9"/>
      <p:italic r:id="rId10"/>
      <p:boldItalic r:id="rId11"/>
    </p:embeddedFont>
    <p:embeddedFont>
      <p:font typeface="Roboto Slab" pitchFamily="2" charset="0"/>
      <p:regular r:id="rId12"/>
      <p:bold r:id="rId13"/>
    </p:embeddedFont>
    <p:embeddedFont>
      <p:font typeface="Roboto Slab ExtraBold" pitchFamily="2" charset="0"/>
      <p:bold r:id="rId14"/>
    </p:embeddedFont>
    <p:embeddedFont>
      <p:font typeface="Roboto Slab Light" panose="020F0302020204030204" pitchFamily="34" charset="0"/>
      <p:regular r:id="rId15"/>
      <p:bold r:id="rId16"/>
    </p:embeddedFont>
    <p:embeddedFont>
      <p:font typeface="Roboto Slab Medium" panose="020F050202020403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Mk+BAIh4yp1k6+SEVCGjxQj7a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customschemas.google.com/relationships/presentationmetadata" Target="meta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1ccc6bf848_0_3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g21ccc6bf84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35"/>
          <p:cNvGrpSpPr/>
          <p:nvPr/>
        </p:nvGrpSpPr>
        <p:grpSpPr>
          <a:xfrm>
            <a:off x="-3" y="1"/>
            <a:ext cx="12193472" cy="6858001"/>
            <a:chOff x="-2" y="0"/>
            <a:chExt cx="9145104" cy="5143501"/>
          </a:xfrm>
        </p:grpSpPr>
        <p:pic>
          <p:nvPicPr>
            <p:cNvPr id="338" name="Google Shape;338;p35"/>
            <p:cNvPicPr preferRelativeResize="0"/>
            <p:nvPr/>
          </p:nvPicPr>
          <p:blipFill rotWithShape="1">
            <a:blip r:embed="rId3">
              <a:alphaModFix/>
            </a:blip>
            <a:srcRect t="49" b="49"/>
            <a:stretch/>
          </p:blipFill>
          <p:spPr>
            <a:xfrm>
              <a:off x="-2" y="0"/>
              <a:ext cx="9145104" cy="5143501"/>
            </a:xfrm>
            <a:prstGeom prst="rect">
              <a:avLst/>
            </a:prstGeom>
            <a:noFill/>
            <a:ln>
              <a:noFill/>
            </a:ln>
          </p:spPr>
        </p:pic>
        <p:pic>
          <p:nvPicPr>
            <p:cNvPr id="339" name="Google Shape;339;p35" descr="Picture 3"/>
            <p:cNvPicPr preferRelativeResize="0"/>
            <p:nvPr/>
          </p:nvPicPr>
          <p:blipFill rotWithShape="1">
            <a:blip r:embed="rId4">
              <a:alphaModFix amt="19000"/>
            </a:blip>
            <a:srcRect/>
            <a:stretch/>
          </p:blipFill>
          <p:spPr>
            <a:xfrm>
              <a:off x="0" y="0"/>
              <a:ext cx="9144003" cy="5143501"/>
            </a:xfrm>
            <a:prstGeom prst="rect">
              <a:avLst/>
            </a:prstGeom>
            <a:noFill/>
            <a:ln>
              <a:noFill/>
            </a:ln>
          </p:spPr>
        </p:pic>
      </p:grpSp>
      <p:pic>
        <p:nvPicPr>
          <p:cNvPr id="340" name="Google Shape;340;p35" descr="Picture 32"/>
          <p:cNvPicPr preferRelativeResize="0"/>
          <p:nvPr/>
        </p:nvPicPr>
        <p:blipFill rotWithShape="1">
          <a:blip r:embed="rId5">
            <a:alphaModFix/>
          </a:blip>
          <a:srcRect/>
          <a:stretch/>
        </p:blipFill>
        <p:spPr>
          <a:xfrm rot="10800000">
            <a:off x="0" y="0"/>
            <a:ext cx="222251" cy="6858000"/>
          </a:xfrm>
          <a:prstGeom prst="rect">
            <a:avLst/>
          </a:prstGeom>
          <a:noFill/>
          <a:ln>
            <a:noFill/>
          </a:ln>
        </p:spPr>
      </p:pic>
      <p:sp>
        <p:nvSpPr>
          <p:cNvPr id="341" name="Google Shape;341;p35"/>
          <p:cNvSpPr txBox="1"/>
          <p:nvPr/>
        </p:nvSpPr>
        <p:spPr>
          <a:xfrm>
            <a:off x="3322055" y="3866975"/>
            <a:ext cx="7950000" cy="1413167"/>
          </a:xfrm>
          <a:prstGeom prst="rect">
            <a:avLst/>
          </a:prstGeom>
          <a:noFill/>
          <a:ln>
            <a:noFill/>
          </a:ln>
        </p:spPr>
        <p:txBody>
          <a:bodyPr spcFirstLastPara="1" wrap="square" lIns="45700" tIns="45700" rIns="45700" bIns="45700" anchor="t" anchorCtr="0">
            <a:spAutoFit/>
          </a:bodyPr>
          <a:lstStyle/>
          <a:p>
            <a:pPr>
              <a:lnSpc>
                <a:spcPct val="115000"/>
              </a:lnSpc>
              <a:spcBef>
                <a:spcPts val="1333"/>
              </a:spcBef>
              <a:buClr>
                <a:schemeClr val="lt1"/>
              </a:buClr>
              <a:buSzPts val="900"/>
            </a:pPr>
            <a:r>
              <a:rPr lang="en" sz="1200" b="1">
                <a:solidFill>
                  <a:schemeClr val="lt1"/>
                </a:solidFill>
                <a:latin typeface="Roboto Slab"/>
                <a:ea typeface="Roboto Slab"/>
                <a:cs typeface="Roboto Slab"/>
                <a:sym typeface="Roboto Slab"/>
              </a:rPr>
              <a:t>Intevity lead an assessment consisting of strategies to modernize their e-commerce platform, systems, </a:t>
            </a:r>
            <a:br>
              <a:rPr lang="en" sz="1200" b="1">
                <a:solidFill>
                  <a:schemeClr val="lt1"/>
                </a:solidFill>
                <a:latin typeface="Roboto Slab"/>
                <a:ea typeface="Roboto Slab"/>
                <a:cs typeface="Roboto Slab"/>
                <a:sym typeface="Roboto Slab"/>
              </a:rPr>
            </a:br>
            <a:r>
              <a:rPr lang="en" sz="1200" b="1">
                <a:solidFill>
                  <a:schemeClr val="lt1"/>
                </a:solidFill>
                <a:latin typeface="Roboto Slab"/>
                <a:ea typeface="Roboto Slab"/>
                <a:cs typeface="Roboto Slab"/>
                <a:sym typeface="Roboto Slab"/>
              </a:rPr>
              <a:t>and business processes with the existing sales team.  </a:t>
            </a:r>
            <a:endParaRPr sz="1200" b="1">
              <a:solidFill>
                <a:schemeClr val="lt1"/>
              </a:solidFill>
              <a:latin typeface="Roboto Slab"/>
              <a:ea typeface="Roboto Slab"/>
              <a:cs typeface="Roboto Slab"/>
              <a:sym typeface="Roboto Slab"/>
            </a:endParaRPr>
          </a:p>
          <a:p>
            <a:pPr>
              <a:lnSpc>
                <a:spcPct val="50000"/>
              </a:lnSpc>
              <a:buClr>
                <a:schemeClr val="lt1"/>
              </a:buClr>
              <a:buSzPts val="900"/>
            </a:pPr>
            <a:endParaRPr sz="1200" b="1">
              <a:solidFill>
                <a:schemeClr val="lt1"/>
              </a:solidFill>
              <a:latin typeface="Roboto Slab"/>
              <a:ea typeface="Roboto Slab"/>
              <a:cs typeface="Roboto Slab"/>
              <a:sym typeface="Roboto Slab"/>
            </a:endParaRPr>
          </a:p>
          <a:p>
            <a:pPr>
              <a:lnSpc>
                <a:spcPct val="115000"/>
              </a:lnSpc>
              <a:buClr>
                <a:schemeClr val="lt1"/>
              </a:buClr>
              <a:buSzPts val="900"/>
            </a:pPr>
            <a:r>
              <a:rPr lang="en" sz="1200">
                <a:solidFill>
                  <a:schemeClr val="lt1"/>
                </a:solidFill>
                <a:latin typeface="Roboto Slab Light"/>
                <a:ea typeface="Roboto Slab Light"/>
                <a:cs typeface="Roboto Slab Light"/>
                <a:sym typeface="Roboto Slab Light"/>
              </a:rPr>
              <a:t>Providing the team with quick wins that are low effort and high impact Intevity improved customer usability on the site, employee customer engagement, and provided a long term road map to forward with their </a:t>
            </a:r>
            <a:br>
              <a:rPr lang="en" sz="1200">
                <a:solidFill>
                  <a:schemeClr val="lt1"/>
                </a:solidFill>
                <a:latin typeface="Roboto Slab Light"/>
                <a:ea typeface="Roboto Slab Light"/>
                <a:cs typeface="Roboto Slab Light"/>
                <a:sym typeface="Roboto Slab Light"/>
              </a:rPr>
            </a:br>
            <a:r>
              <a:rPr lang="en" sz="1200">
                <a:solidFill>
                  <a:schemeClr val="lt1"/>
                </a:solidFill>
                <a:latin typeface="Roboto Slab Light"/>
                <a:ea typeface="Roboto Slab Light"/>
                <a:cs typeface="Roboto Slab Light"/>
                <a:sym typeface="Roboto Slab Light"/>
              </a:rPr>
              <a:t>digital presence.</a:t>
            </a:r>
            <a:endParaRPr sz="1200">
              <a:solidFill>
                <a:schemeClr val="lt1"/>
              </a:solidFill>
              <a:latin typeface="Roboto Slab Light"/>
              <a:ea typeface="Roboto Slab Light"/>
              <a:cs typeface="Roboto Slab Light"/>
              <a:sym typeface="Roboto Slab Light"/>
            </a:endParaRPr>
          </a:p>
        </p:txBody>
      </p:sp>
      <p:grpSp>
        <p:nvGrpSpPr>
          <p:cNvPr id="342" name="Google Shape;342;p35"/>
          <p:cNvGrpSpPr/>
          <p:nvPr/>
        </p:nvGrpSpPr>
        <p:grpSpPr>
          <a:xfrm>
            <a:off x="813829" y="1128980"/>
            <a:ext cx="8251200" cy="634492"/>
            <a:chOff x="491182" y="2482530"/>
            <a:chExt cx="6188400" cy="475869"/>
          </a:xfrm>
        </p:grpSpPr>
        <p:sp>
          <p:nvSpPr>
            <p:cNvPr id="343" name="Google Shape;343;p35"/>
            <p:cNvSpPr txBox="1"/>
            <p:nvPr/>
          </p:nvSpPr>
          <p:spPr>
            <a:xfrm>
              <a:off x="491182" y="2482530"/>
              <a:ext cx="6188400" cy="423211"/>
            </a:xfrm>
            <a:prstGeom prst="rect">
              <a:avLst/>
            </a:prstGeom>
            <a:noFill/>
            <a:ln>
              <a:noFill/>
            </a:ln>
          </p:spPr>
          <p:txBody>
            <a:bodyPr spcFirstLastPara="1" wrap="square" lIns="45700" tIns="45700" rIns="45700" bIns="45700" anchor="t" anchorCtr="0">
              <a:spAutoFit/>
            </a:bodyPr>
            <a:lstStyle/>
            <a:p>
              <a:pPr>
                <a:buClr>
                  <a:schemeClr val="lt1"/>
                </a:buClr>
                <a:buSzPts val="2300"/>
              </a:pPr>
              <a:r>
                <a:rPr lang="en" sz="3067">
                  <a:solidFill>
                    <a:schemeClr val="lt1"/>
                  </a:solidFill>
                  <a:latin typeface="Roboto Slab Light"/>
                  <a:ea typeface="Roboto Slab Light"/>
                  <a:cs typeface="Roboto Slab Light"/>
                  <a:sym typeface="Roboto Slab Light"/>
                </a:rPr>
                <a:t>Website and company modernization</a:t>
              </a:r>
              <a:endParaRPr sz="3067">
                <a:solidFill>
                  <a:srgbClr val="FFFFFF"/>
                </a:solidFill>
                <a:latin typeface="Roboto Slab Light"/>
                <a:ea typeface="Roboto Slab Light"/>
                <a:cs typeface="Roboto Slab Light"/>
                <a:sym typeface="Roboto Slab Light"/>
              </a:endParaRPr>
            </a:p>
          </p:txBody>
        </p:sp>
        <p:pic>
          <p:nvPicPr>
            <p:cNvPr id="344" name="Google Shape;344;p35" descr="Picture 29"/>
            <p:cNvPicPr preferRelativeResize="0"/>
            <p:nvPr/>
          </p:nvPicPr>
          <p:blipFill rotWithShape="1">
            <a:blip r:embed="rId6">
              <a:alphaModFix/>
            </a:blip>
            <a:srcRect/>
            <a:stretch/>
          </p:blipFill>
          <p:spPr>
            <a:xfrm rot="310130">
              <a:off x="3631742" y="2783948"/>
              <a:ext cx="2127563" cy="174451"/>
            </a:xfrm>
            <a:prstGeom prst="rect">
              <a:avLst/>
            </a:prstGeom>
            <a:noFill/>
            <a:ln>
              <a:noFill/>
            </a:ln>
          </p:spPr>
        </p:pic>
      </p:grpSp>
      <p:sp>
        <p:nvSpPr>
          <p:cNvPr id="345" name="Google Shape;345;p35"/>
          <p:cNvSpPr txBox="1"/>
          <p:nvPr/>
        </p:nvSpPr>
        <p:spPr>
          <a:xfrm>
            <a:off x="814023" y="383757"/>
            <a:ext cx="1729200" cy="338514"/>
          </a:xfrm>
          <a:prstGeom prst="rect">
            <a:avLst/>
          </a:prstGeom>
          <a:noFill/>
          <a:ln>
            <a:noFill/>
          </a:ln>
        </p:spPr>
        <p:txBody>
          <a:bodyPr spcFirstLastPara="1" wrap="square" lIns="45700" tIns="45700" rIns="45700" bIns="45700" anchor="t" anchorCtr="0">
            <a:spAutoFit/>
          </a:bodyPr>
          <a:lstStyle/>
          <a:p>
            <a:pPr>
              <a:lnSpc>
                <a:spcPct val="200000"/>
              </a:lnSpc>
              <a:buClr>
                <a:srgbClr val="FFFFFF"/>
              </a:buClr>
              <a:buSzPts val="600"/>
            </a:pPr>
            <a:r>
              <a:rPr lang="en" sz="800">
                <a:solidFill>
                  <a:srgbClr val="FFFFFF"/>
                </a:solidFill>
                <a:latin typeface="Roboto"/>
                <a:ea typeface="Roboto"/>
                <a:cs typeface="Roboto"/>
                <a:sym typeface="Roboto"/>
              </a:rPr>
              <a:t>CASE STUDY</a:t>
            </a:r>
            <a:endParaRPr sz="1467"/>
          </a:p>
        </p:txBody>
      </p:sp>
      <p:sp>
        <p:nvSpPr>
          <p:cNvPr id="346" name="Google Shape;346;p35"/>
          <p:cNvSpPr/>
          <p:nvPr/>
        </p:nvSpPr>
        <p:spPr>
          <a:xfrm>
            <a:off x="4420967" y="2734033"/>
            <a:ext cx="6800400" cy="936000"/>
          </a:xfrm>
          <a:prstGeom prst="rect">
            <a:avLst/>
          </a:prstGeom>
          <a:solidFill>
            <a:srgbClr val="FFFFFF">
              <a:alpha val="5030"/>
            </a:srgbClr>
          </a:solidFill>
          <a:ln>
            <a:noFill/>
          </a:ln>
        </p:spPr>
        <p:txBody>
          <a:bodyPr spcFirstLastPara="1" wrap="square" lIns="121900" tIns="121900" rIns="121900" bIns="121900" anchor="ctr" anchorCtr="0">
            <a:noAutofit/>
          </a:bodyPr>
          <a:lstStyle/>
          <a:p>
            <a:endParaRPr sz="1867"/>
          </a:p>
        </p:txBody>
      </p:sp>
      <p:sp>
        <p:nvSpPr>
          <p:cNvPr id="347" name="Google Shape;347;p35"/>
          <p:cNvSpPr txBox="1"/>
          <p:nvPr/>
        </p:nvSpPr>
        <p:spPr>
          <a:xfrm>
            <a:off x="4617433" y="2923200"/>
            <a:ext cx="6469600" cy="716093"/>
          </a:xfrm>
          <a:prstGeom prst="rect">
            <a:avLst/>
          </a:prstGeom>
          <a:noFill/>
          <a:ln>
            <a:noFill/>
          </a:ln>
        </p:spPr>
        <p:txBody>
          <a:bodyPr spcFirstLastPara="1" wrap="square" lIns="25400" tIns="25400" rIns="25400" bIns="25400" anchor="t" anchorCtr="0">
            <a:spAutoFit/>
          </a:bodyPr>
          <a:lstStyle/>
          <a:p>
            <a:pPr>
              <a:lnSpc>
                <a:spcPct val="120000"/>
              </a:lnSpc>
            </a:pPr>
            <a:r>
              <a:rPr lang="en" sz="1200">
                <a:solidFill>
                  <a:schemeClr val="lt1"/>
                </a:solidFill>
                <a:latin typeface="Roboto Slab Light"/>
                <a:ea typeface="Roboto Slab Light"/>
                <a:cs typeface="Roboto Slab Light"/>
                <a:sym typeface="Roboto Slab Light"/>
              </a:rPr>
              <a:t>Regional leader in wholesale HVAC and refrigeration products with a strong regional </a:t>
            </a:r>
            <a:br>
              <a:rPr lang="en" sz="1200">
                <a:solidFill>
                  <a:schemeClr val="lt1"/>
                </a:solidFill>
                <a:latin typeface="Roboto Slab Light"/>
                <a:ea typeface="Roboto Slab Light"/>
                <a:cs typeface="Roboto Slab Light"/>
                <a:sym typeface="Roboto Slab Light"/>
              </a:rPr>
            </a:br>
            <a:r>
              <a:rPr lang="en" sz="1200">
                <a:solidFill>
                  <a:schemeClr val="lt1"/>
                </a:solidFill>
                <a:latin typeface="Roboto Slab Light"/>
                <a:ea typeface="Roboto Slab Light"/>
                <a:cs typeface="Roboto Slab Light"/>
                <a:sym typeface="Roboto Slab Light"/>
              </a:rPr>
              <a:t>brick &amp; mortar presence with significant opportunity for growth through e-commerce </a:t>
            </a:r>
            <a:br>
              <a:rPr lang="en" sz="1200">
                <a:solidFill>
                  <a:schemeClr val="lt1"/>
                </a:solidFill>
                <a:latin typeface="Roboto Slab Light"/>
                <a:ea typeface="Roboto Slab Light"/>
                <a:cs typeface="Roboto Slab Light"/>
                <a:sym typeface="Roboto Slab Light"/>
              </a:rPr>
            </a:br>
            <a:r>
              <a:rPr lang="en" sz="1200">
                <a:solidFill>
                  <a:schemeClr val="lt1"/>
                </a:solidFill>
                <a:latin typeface="Roboto Slab Light"/>
                <a:ea typeface="Roboto Slab Light"/>
                <a:cs typeface="Roboto Slab Light"/>
                <a:sym typeface="Roboto Slab Light"/>
              </a:rPr>
              <a:t>B2B channels</a:t>
            </a:r>
            <a:endParaRPr sz="1200">
              <a:solidFill>
                <a:schemeClr val="lt1"/>
              </a:solidFill>
              <a:latin typeface="Roboto Slab Light"/>
              <a:ea typeface="Roboto Slab Light"/>
              <a:cs typeface="Roboto Slab Light"/>
              <a:sym typeface="Roboto Slab Light"/>
            </a:endParaRPr>
          </a:p>
        </p:txBody>
      </p:sp>
      <p:grpSp>
        <p:nvGrpSpPr>
          <p:cNvPr id="348" name="Google Shape;348;p35"/>
          <p:cNvGrpSpPr/>
          <p:nvPr/>
        </p:nvGrpSpPr>
        <p:grpSpPr>
          <a:xfrm>
            <a:off x="813821" y="1910279"/>
            <a:ext cx="10407603" cy="491600"/>
            <a:chOff x="443550" y="1297075"/>
            <a:chExt cx="7805702" cy="368700"/>
          </a:xfrm>
        </p:grpSpPr>
        <p:sp>
          <p:nvSpPr>
            <p:cNvPr id="349" name="Google Shape;349;p35"/>
            <p:cNvSpPr/>
            <p:nvPr/>
          </p:nvSpPr>
          <p:spPr>
            <a:xfrm>
              <a:off x="443550" y="1297075"/>
              <a:ext cx="2852700" cy="368700"/>
            </a:xfrm>
            <a:prstGeom prst="rect">
              <a:avLst/>
            </a:prstGeom>
            <a:solidFill>
              <a:srgbClr val="FEC780"/>
            </a:solidFill>
            <a:ln>
              <a:noFill/>
            </a:ln>
          </p:spPr>
          <p:txBody>
            <a:bodyPr spcFirstLastPara="1" wrap="square" lIns="121900" tIns="121900" rIns="121900" bIns="121900" anchor="ctr" anchorCtr="0">
              <a:noAutofit/>
            </a:bodyPr>
            <a:lstStyle/>
            <a:p>
              <a:r>
                <a:rPr lang="en" sz="1600">
                  <a:solidFill>
                    <a:srgbClr val="004C7E"/>
                  </a:solidFill>
                  <a:latin typeface="Roboto Slab ExtraBold"/>
                  <a:ea typeface="Roboto Slab ExtraBold"/>
                  <a:cs typeface="Roboto Slab ExtraBold"/>
                  <a:sym typeface="Roboto Slab ExtraBold"/>
                </a:rPr>
                <a:t>WHOLESALE &amp; SERVICES</a:t>
              </a:r>
              <a:endParaRPr sz="1600">
                <a:solidFill>
                  <a:schemeClr val="dk1"/>
                </a:solidFill>
                <a:latin typeface="Roboto Slab ExtraBold"/>
                <a:ea typeface="Roboto Slab ExtraBold"/>
                <a:cs typeface="Roboto Slab ExtraBold"/>
                <a:sym typeface="Roboto Slab ExtraBold"/>
              </a:endParaRPr>
            </a:p>
          </p:txBody>
        </p:sp>
        <p:sp>
          <p:nvSpPr>
            <p:cNvPr id="350" name="Google Shape;350;p35"/>
            <p:cNvSpPr/>
            <p:nvPr/>
          </p:nvSpPr>
          <p:spPr>
            <a:xfrm>
              <a:off x="3296254" y="1297075"/>
              <a:ext cx="2751900" cy="368700"/>
            </a:xfrm>
            <a:prstGeom prst="rect">
              <a:avLst/>
            </a:prstGeom>
            <a:solidFill>
              <a:srgbClr val="FCB451"/>
            </a:solidFill>
            <a:ln>
              <a:noFill/>
            </a:ln>
          </p:spPr>
          <p:txBody>
            <a:bodyPr spcFirstLastPara="1" wrap="square" lIns="121900" tIns="121900" rIns="121900" bIns="121900" anchor="ctr" anchorCtr="0">
              <a:noAutofit/>
            </a:bodyPr>
            <a:lstStyle/>
            <a:p>
              <a:r>
                <a:rPr lang="en" sz="1600">
                  <a:solidFill>
                    <a:srgbClr val="004C7E"/>
                  </a:solidFill>
                  <a:latin typeface="Roboto Slab Medium"/>
                  <a:ea typeface="Roboto Slab Medium"/>
                  <a:cs typeface="Roboto Slab Medium"/>
                  <a:sym typeface="Roboto Slab Medium"/>
                </a:rPr>
                <a:t>$100M+ Annual Revenue</a:t>
              </a:r>
              <a:endParaRPr sz="1600">
                <a:latin typeface="Roboto Slab Medium"/>
                <a:ea typeface="Roboto Slab Medium"/>
                <a:cs typeface="Roboto Slab Medium"/>
                <a:sym typeface="Roboto Slab Medium"/>
              </a:endParaRPr>
            </a:p>
          </p:txBody>
        </p:sp>
        <p:sp>
          <p:nvSpPr>
            <p:cNvPr id="351" name="Google Shape;351;p35"/>
            <p:cNvSpPr/>
            <p:nvPr/>
          </p:nvSpPr>
          <p:spPr>
            <a:xfrm>
              <a:off x="6048151" y="1297075"/>
              <a:ext cx="2201100" cy="368700"/>
            </a:xfrm>
            <a:prstGeom prst="rect">
              <a:avLst/>
            </a:prstGeom>
            <a:solidFill>
              <a:srgbClr val="F8A436"/>
            </a:solidFill>
            <a:ln>
              <a:noFill/>
            </a:ln>
          </p:spPr>
          <p:txBody>
            <a:bodyPr spcFirstLastPara="1" wrap="square" lIns="121900" tIns="121900" rIns="121900" bIns="121900" anchor="ctr" anchorCtr="0">
              <a:noAutofit/>
            </a:bodyPr>
            <a:lstStyle/>
            <a:p>
              <a:r>
                <a:rPr lang="en" sz="1600">
                  <a:solidFill>
                    <a:srgbClr val="004C7E"/>
                  </a:solidFill>
                  <a:latin typeface="Roboto Slab Medium"/>
                  <a:ea typeface="Roboto Slab Medium"/>
                  <a:cs typeface="Roboto Slab Medium"/>
                  <a:sym typeface="Roboto Slab Medium"/>
                </a:rPr>
                <a:t>~ 150 Employees</a:t>
              </a:r>
              <a:endParaRPr sz="1600">
                <a:solidFill>
                  <a:srgbClr val="004C7E"/>
                </a:solidFill>
                <a:latin typeface="Roboto Slab Medium"/>
                <a:ea typeface="Roboto Slab Medium"/>
                <a:cs typeface="Roboto Slab Medium"/>
                <a:sym typeface="Roboto Slab Medium"/>
              </a:endParaRPr>
            </a:p>
          </p:txBody>
        </p:sp>
      </p:grpSp>
      <p:pic>
        <p:nvPicPr>
          <p:cNvPr id="352" name="Google Shape;352;p35"/>
          <p:cNvPicPr preferRelativeResize="0"/>
          <p:nvPr/>
        </p:nvPicPr>
        <p:blipFill rotWithShape="1">
          <a:blip r:embed="rId7">
            <a:alphaModFix/>
          </a:blip>
          <a:srcRect/>
          <a:stretch/>
        </p:blipFill>
        <p:spPr>
          <a:xfrm>
            <a:off x="1050568" y="4928397"/>
            <a:ext cx="1729200" cy="1344927"/>
          </a:xfrm>
          <a:prstGeom prst="rect">
            <a:avLst/>
          </a:prstGeom>
          <a:noFill/>
          <a:ln>
            <a:noFill/>
          </a:ln>
        </p:spPr>
      </p:pic>
      <p:sp>
        <p:nvSpPr>
          <p:cNvPr id="353" name="Google Shape;353;p35"/>
          <p:cNvSpPr/>
          <p:nvPr/>
        </p:nvSpPr>
        <p:spPr>
          <a:xfrm rot="-5400000">
            <a:off x="1856073" y="2218797"/>
            <a:ext cx="502600" cy="1878833"/>
          </a:xfrm>
          <a:prstGeom prst="flowChartOffpageConnector">
            <a:avLst/>
          </a:prstGeom>
          <a:solidFill>
            <a:srgbClr val="F8A436"/>
          </a:solidFill>
          <a:ln>
            <a:noFill/>
          </a:ln>
        </p:spPr>
        <p:txBody>
          <a:bodyPr spcFirstLastPara="1" wrap="square" lIns="121900" tIns="121900" rIns="121900" bIns="121900" anchor="ctr" anchorCtr="0">
            <a:noAutofit/>
          </a:bodyPr>
          <a:lstStyle/>
          <a:p>
            <a:endParaRPr sz="1867"/>
          </a:p>
        </p:txBody>
      </p:sp>
      <p:grpSp>
        <p:nvGrpSpPr>
          <p:cNvPr id="354" name="Google Shape;354;p35"/>
          <p:cNvGrpSpPr/>
          <p:nvPr/>
        </p:nvGrpSpPr>
        <p:grpSpPr>
          <a:xfrm>
            <a:off x="824843" y="2637363"/>
            <a:ext cx="1955635" cy="3635804"/>
            <a:chOff x="443699" y="1898825"/>
            <a:chExt cx="1760142" cy="2698252"/>
          </a:xfrm>
        </p:grpSpPr>
        <p:grpSp>
          <p:nvGrpSpPr>
            <p:cNvPr id="355" name="Google Shape;355;p35"/>
            <p:cNvGrpSpPr/>
            <p:nvPr/>
          </p:nvGrpSpPr>
          <p:grpSpPr>
            <a:xfrm>
              <a:off x="443699" y="1898825"/>
              <a:ext cx="1760142" cy="2698252"/>
              <a:chOff x="7042508" y="1296000"/>
              <a:chExt cx="1988412" cy="3847500"/>
            </a:xfrm>
          </p:grpSpPr>
          <p:sp>
            <p:nvSpPr>
              <p:cNvPr id="356" name="Google Shape;356;p35"/>
              <p:cNvSpPr/>
              <p:nvPr/>
            </p:nvSpPr>
            <p:spPr>
              <a:xfrm>
                <a:off x="7042508" y="1296000"/>
                <a:ext cx="1988400" cy="3847500"/>
              </a:xfrm>
              <a:prstGeom prst="rect">
                <a:avLst/>
              </a:prstGeom>
              <a:solidFill>
                <a:srgbClr val="FAA522"/>
              </a:solidFill>
              <a:ln>
                <a:noFill/>
              </a:ln>
            </p:spPr>
            <p:txBody>
              <a:bodyPr spcFirstLastPara="1" wrap="square" lIns="45700" tIns="45700" rIns="45700" bIns="45700" anchor="ctr" anchorCtr="0">
                <a:noAutofit/>
              </a:bodyPr>
              <a:lstStyle/>
              <a:p>
                <a:pPr algn="ctr">
                  <a:buClr>
                    <a:srgbClr val="FFFFFF"/>
                  </a:buClr>
                  <a:buSzPts val="1400"/>
                </a:pPr>
                <a:endParaRPr sz="1867">
                  <a:latin typeface="Calibri"/>
                  <a:ea typeface="Calibri"/>
                  <a:cs typeface="Calibri"/>
                  <a:sym typeface="Calibri"/>
                </a:endParaRPr>
              </a:p>
            </p:txBody>
          </p:sp>
          <p:sp>
            <p:nvSpPr>
              <p:cNvPr id="357" name="Google Shape;357;p35"/>
              <p:cNvSpPr/>
              <p:nvPr/>
            </p:nvSpPr>
            <p:spPr>
              <a:xfrm>
                <a:off x="7042508" y="3876875"/>
                <a:ext cx="1988400" cy="1266300"/>
              </a:xfrm>
              <a:prstGeom prst="rect">
                <a:avLst/>
              </a:prstGeom>
              <a:solidFill>
                <a:srgbClr val="FFFFFF">
                  <a:alpha val="16350"/>
                </a:srgbClr>
              </a:solidFill>
              <a:ln>
                <a:noFill/>
              </a:ln>
            </p:spPr>
            <p:txBody>
              <a:bodyPr spcFirstLastPara="1" wrap="square" lIns="121900" tIns="121900" rIns="121900" bIns="121900" anchor="ctr" anchorCtr="0">
                <a:noAutofit/>
              </a:bodyPr>
              <a:lstStyle/>
              <a:p>
                <a:endParaRPr sz="1867"/>
              </a:p>
            </p:txBody>
          </p:sp>
          <p:sp>
            <p:nvSpPr>
              <p:cNvPr id="358" name="Google Shape;358;p35"/>
              <p:cNvSpPr/>
              <p:nvPr/>
            </p:nvSpPr>
            <p:spPr>
              <a:xfrm>
                <a:off x="7042520" y="2560315"/>
                <a:ext cx="1988400" cy="2582700"/>
              </a:xfrm>
              <a:prstGeom prst="rect">
                <a:avLst/>
              </a:prstGeom>
              <a:solidFill>
                <a:srgbClr val="FFFFFF">
                  <a:alpha val="16350"/>
                </a:srgbClr>
              </a:solidFill>
              <a:ln>
                <a:noFill/>
              </a:ln>
            </p:spPr>
            <p:txBody>
              <a:bodyPr spcFirstLastPara="1" wrap="square" lIns="121900" tIns="121900" rIns="121900" bIns="121900" anchor="ctr" anchorCtr="0">
                <a:noAutofit/>
              </a:bodyPr>
              <a:lstStyle/>
              <a:p>
                <a:endParaRPr sz="1867"/>
              </a:p>
            </p:txBody>
          </p:sp>
        </p:grpSp>
        <p:grpSp>
          <p:nvGrpSpPr>
            <p:cNvPr id="359" name="Google Shape;359;p35"/>
            <p:cNvGrpSpPr/>
            <p:nvPr/>
          </p:nvGrpSpPr>
          <p:grpSpPr>
            <a:xfrm>
              <a:off x="571966" y="1958326"/>
              <a:ext cx="1502804" cy="696615"/>
              <a:chOff x="354622" y="3701803"/>
              <a:chExt cx="1697700" cy="914793"/>
            </a:xfrm>
          </p:grpSpPr>
          <p:sp>
            <p:nvSpPr>
              <p:cNvPr id="360" name="Google Shape;360;p35"/>
              <p:cNvSpPr txBox="1"/>
              <p:nvPr/>
            </p:nvSpPr>
            <p:spPr>
              <a:xfrm>
                <a:off x="554724" y="3701803"/>
                <a:ext cx="1297500" cy="525900"/>
              </a:xfrm>
              <a:prstGeom prst="rect">
                <a:avLst/>
              </a:prstGeom>
              <a:noFill/>
              <a:ln>
                <a:noFill/>
              </a:ln>
            </p:spPr>
            <p:txBody>
              <a:bodyPr spcFirstLastPara="1" wrap="square" lIns="45700" tIns="45700" rIns="45700" bIns="45700" anchor="t" anchorCtr="0">
                <a:noAutofit/>
              </a:bodyPr>
              <a:lstStyle/>
              <a:p>
                <a:pPr algn="ctr">
                  <a:buClr>
                    <a:srgbClr val="FFFFFF"/>
                  </a:buClr>
                  <a:buSzPts val="2700"/>
                </a:pPr>
                <a:r>
                  <a:rPr lang="en" sz="3733">
                    <a:solidFill>
                      <a:srgbClr val="004C7E"/>
                    </a:solidFill>
                    <a:latin typeface="Roboto Slab"/>
                    <a:ea typeface="Roboto Slab"/>
                    <a:cs typeface="Roboto Slab"/>
                    <a:sym typeface="Roboto Slab"/>
                  </a:rPr>
                  <a:t>6</a:t>
                </a:r>
                <a:endParaRPr sz="1600">
                  <a:solidFill>
                    <a:srgbClr val="004C7E"/>
                  </a:solidFill>
                </a:endParaRPr>
              </a:p>
            </p:txBody>
          </p:sp>
          <p:sp>
            <p:nvSpPr>
              <p:cNvPr id="361" name="Google Shape;361;p35"/>
              <p:cNvSpPr txBox="1"/>
              <p:nvPr/>
            </p:nvSpPr>
            <p:spPr>
              <a:xfrm>
                <a:off x="354622" y="4224796"/>
                <a:ext cx="1697700" cy="391800"/>
              </a:xfrm>
              <a:prstGeom prst="rect">
                <a:avLst/>
              </a:prstGeom>
              <a:noFill/>
              <a:ln>
                <a:noFill/>
              </a:ln>
            </p:spPr>
            <p:txBody>
              <a:bodyPr spcFirstLastPara="1" wrap="square" lIns="45700" tIns="45700" rIns="45700" bIns="45700" anchor="t" anchorCtr="0">
                <a:noAutofit/>
              </a:bodyPr>
              <a:lstStyle/>
              <a:p>
                <a:pPr algn="ctr">
                  <a:buClr>
                    <a:srgbClr val="FFFFFF"/>
                  </a:buClr>
                  <a:buSzPts val="900"/>
                </a:pPr>
                <a:r>
                  <a:rPr lang="en" sz="933">
                    <a:solidFill>
                      <a:srgbClr val="004C7E"/>
                    </a:solidFill>
                    <a:latin typeface="Roboto Medium"/>
                    <a:ea typeface="Roboto Medium"/>
                    <a:cs typeface="Roboto Medium"/>
                    <a:sym typeface="Roboto Medium"/>
                  </a:rPr>
                  <a:t>ATTAINABLE RECOMMENDATIONS </a:t>
                </a:r>
                <a:br>
                  <a:rPr lang="en" sz="933">
                    <a:solidFill>
                      <a:srgbClr val="004C7E"/>
                    </a:solidFill>
                    <a:latin typeface="Roboto Medium"/>
                    <a:ea typeface="Roboto Medium"/>
                    <a:cs typeface="Roboto Medium"/>
                    <a:sym typeface="Roboto Medium"/>
                  </a:rPr>
                </a:br>
                <a:r>
                  <a:rPr lang="en" sz="933">
                    <a:solidFill>
                      <a:srgbClr val="004C7E"/>
                    </a:solidFill>
                    <a:latin typeface="Roboto Medium"/>
                    <a:ea typeface="Roboto Medium"/>
                    <a:cs typeface="Roboto Medium"/>
                    <a:sym typeface="Roboto Medium"/>
                  </a:rPr>
                  <a:t>FOR IMMEDIATE GROWTH</a:t>
                </a:r>
                <a:endParaRPr sz="933">
                  <a:solidFill>
                    <a:srgbClr val="004C7E"/>
                  </a:solidFill>
                  <a:latin typeface="Roboto Medium"/>
                  <a:ea typeface="Roboto Medium"/>
                  <a:cs typeface="Roboto Medium"/>
                  <a:sym typeface="Roboto Medium"/>
                </a:endParaRPr>
              </a:p>
            </p:txBody>
          </p:sp>
        </p:grpSp>
        <p:grpSp>
          <p:nvGrpSpPr>
            <p:cNvPr id="362" name="Google Shape;362;p35"/>
            <p:cNvGrpSpPr/>
            <p:nvPr/>
          </p:nvGrpSpPr>
          <p:grpSpPr>
            <a:xfrm>
              <a:off x="572105" y="3782469"/>
              <a:ext cx="1502804" cy="696623"/>
              <a:chOff x="4166335" y="3799661"/>
              <a:chExt cx="1697700" cy="914803"/>
            </a:xfrm>
          </p:grpSpPr>
          <p:sp>
            <p:nvSpPr>
              <p:cNvPr id="363" name="Google Shape;363;p35"/>
              <p:cNvSpPr txBox="1"/>
              <p:nvPr/>
            </p:nvSpPr>
            <p:spPr>
              <a:xfrm>
                <a:off x="4218260" y="3799661"/>
                <a:ext cx="1593900" cy="525900"/>
              </a:xfrm>
              <a:prstGeom prst="rect">
                <a:avLst/>
              </a:prstGeom>
              <a:noFill/>
              <a:ln>
                <a:noFill/>
              </a:ln>
            </p:spPr>
            <p:txBody>
              <a:bodyPr spcFirstLastPara="1" wrap="square" lIns="45700" tIns="45700" rIns="45700" bIns="45700" anchor="t" anchorCtr="0">
                <a:noAutofit/>
              </a:bodyPr>
              <a:lstStyle/>
              <a:p>
                <a:pPr algn="ctr">
                  <a:buClr>
                    <a:srgbClr val="FFFFFF"/>
                  </a:buClr>
                  <a:buSzPts val="2700"/>
                </a:pPr>
                <a:r>
                  <a:rPr lang="en" sz="3733">
                    <a:solidFill>
                      <a:srgbClr val="004C7E"/>
                    </a:solidFill>
                    <a:latin typeface="Roboto Slab"/>
                    <a:ea typeface="Roboto Slab"/>
                    <a:cs typeface="Roboto Slab"/>
                    <a:sym typeface="Roboto Slab"/>
                  </a:rPr>
                  <a:t>42</a:t>
                </a:r>
                <a:endParaRPr sz="1600">
                  <a:solidFill>
                    <a:srgbClr val="004C7E"/>
                  </a:solidFill>
                </a:endParaRPr>
              </a:p>
            </p:txBody>
          </p:sp>
          <p:sp>
            <p:nvSpPr>
              <p:cNvPr id="364" name="Google Shape;364;p35"/>
              <p:cNvSpPr txBox="1"/>
              <p:nvPr/>
            </p:nvSpPr>
            <p:spPr>
              <a:xfrm>
                <a:off x="4166335" y="4322664"/>
                <a:ext cx="1697700" cy="391800"/>
              </a:xfrm>
              <a:prstGeom prst="rect">
                <a:avLst/>
              </a:prstGeom>
              <a:noFill/>
              <a:ln>
                <a:noFill/>
              </a:ln>
            </p:spPr>
            <p:txBody>
              <a:bodyPr spcFirstLastPara="1" wrap="square" lIns="45700" tIns="45700" rIns="45700" bIns="45700" anchor="t" anchorCtr="0">
                <a:noAutofit/>
              </a:bodyPr>
              <a:lstStyle/>
              <a:p>
                <a:pPr algn="ctr">
                  <a:buClr>
                    <a:srgbClr val="FFFFFF"/>
                  </a:buClr>
                  <a:buSzPts val="900"/>
                </a:pPr>
                <a:r>
                  <a:rPr lang="en" sz="933">
                    <a:solidFill>
                      <a:srgbClr val="004C7E"/>
                    </a:solidFill>
                    <a:latin typeface="Roboto Medium"/>
                    <a:ea typeface="Roboto Medium"/>
                    <a:cs typeface="Roboto Medium"/>
                    <a:sym typeface="Roboto Medium"/>
                  </a:rPr>
                  <a:t>NEW STATES </a:t>
                </a:r>
                <a:br>
                  <a:rPr lang="en" sz="933">
                    <a:solidFill>
                      <a:srgbClr val="004C7E"/>
                    </a:solidFill>
                    <a:latin typeface="Roboto Medium"/>
                    <a:ea typeface="Roboto Medium"/>
                    <a:cs typeface="Roboto Medium"/>
                    <a:sym typeface="Roboto Medium"/>
                  </a:rPr>
                </a:br>
                <a:r>
                  <a:rPr lang="en" sz="933">
                    <a:solidFill>
                      <a:srgbClr val="004C7E"/>
                    </a:solidFill>
                    <a:latin typeface="Roboto Medium"/>
                    <a:ea typeface="Roboto Medium"/>
                    <a:cs typeface="Roboto Medium"/>
                    <a:sym typeface="Roboto Medium"/>
                  </a:rPr>
                  <a:t>TO DO BUSINESS IN</a:t>
                </a:r>
                <a:endParaRPr sz="933">
                  <a:solidFill>
                    <a:srgbClr val="004C7E"/>
                  </a:solidFill>
                  <a:latin typeface="Roboto Medium"/>
                  <a:ea typeface="Roboto Medium"/>
                  <a:cs typeface="Roboto Medium"/>
                  <a:sym typeface="Roboto Medium"/>
                </a:endParaRPr>
              </a:p>
            </p:txBody>
          </p:sp>
        </p:grpSp>
        <p:grpSp>
          <p:nvGrpSpPr>
            <p:cNvPr id="365" name="Google Shape;365;p35"/>
            <p:cNvGrpSpPr/>
            <p:nvPr/>
          </p:nvGrpSpPr>
          <p:grpSpPr>
            <a:xfrm>
              <a:off x="572029" y="2889234"/>
              <a:ext cx="1502804" cy="696623"/>
              <a:chOff x="2033210" y="3725447"/>
              <a:chExt cx="1697700" cy="914803"/>
            </a:xfrm>
          </p:grpSpPr>
          <p:sp>
            <p:nvSpPr>
              <p:cNvPr id="366" name="Google Shape;366;p35"/>
              <p:cNvSpPr txBox="1"/>
              <p:nvPr/>
            </p:nvSpPr>
            <p:spPr>
              <a:xfrm>
                <a:off x="2085135" y="3725447"/>
                <a:ext cx="1593900" cy="525900"/>
              </a:xfrm>
              <a:prstGeom prst="rect">
                <a:avLst/>
              </a:prstGeom>
              <a:noFill/>
              <a:ln>
                <a:noFill/>
              </a:ln>
            </p:spPr>
            <p:txBody>
              <a:bodyPr spcFirstLastPara="1" wrap="square" lIns="45700" tIns="45700" rIns="45700" bIns="45700" anchor="t" anchorCtr="0">
                <a:noAutofit/>
              </a:bodyPr>
              <a:lstStyle/>
              <a:p>
                <a:pPr algn="ctr">
                  <a:buClr>
                    <a:srgbClr val="FFFFFF"/>
                  </a:buClr>
                  <a:buSzPts val="2700"/>
                </a:pPr>
                <a:r>
                  <a:rPr lang="en" sz="3333">
                    <a:solidFill>
                      <a:srgbClr val="004C7E"/>
                    </a:solidFill>
                    <a:latin typeface="Roboto Slab"/>
                    <a:ea typeface="Roboto Slab"/>
                    <a:cs typeface="Roboto Slab"/>
                    <a:sym typeface="Roboto Slab"/>
                  </a:rPr>
                  <a:t>3x</a:t>
                </a:r>
                <a:endParaRPr sz="3333">
                  <a:solidFill>
                    <a:srgbClr val="004C7E"/>
                  </a:solidFill>
                </a:endParaRPr>
              </a:p>
            </p:txBody>
          </p:sp>
          <p:sp>
            <p:nvSpPr>
              <p:cNvPr id="367" name="Google Shape;367;p35"/>
              <p:cNvSpPr txBox="1"/>
              <p:nvPr/>
            </p:nvSpPr>
            <p:spPr>
              <a:xfrm>
                <a:off x="2033210" y="4248450"/>
                <a:ext cx="1697700" cy="391800"/>
              </a:xfrm>
              <a:prstGeom prst="rect">
                <a:avLst/>
              </a:prstGeom>
              <a:noFill/>
              <a:ln>
                <a:noFill/>
              </a:ln>
            </p:spPr>
            <p:txBody>
              <a:bodyPr spcFirstLastPara="1" wrap="square" lIns="45700" tIns="45700" rIns="45700" bIns="45700" anchor="t" anchorCtr="0">
                <a:noAutofit/>
              </a:bodyPr>
              <a:lstStyle/>
              <a:p>
                <a:pPr algn="ctr">
                  <a:buClr>
                    <a:srgbClr val="FFFFFF"/>
                  </a:buClr>
                  <a:buSzPts val="900"/>
                </a:pPr>
                <a:r>
                  <a:rPr lang="en" sz="933">
                    <a:solidFill>
                      <a:srgbClr val="004C7E"/>
                    </a:solidFill>
                    <a:latin typeface="Roboto Medium"/>
                    <a:ea typeface="Roboto Medium"/>
                    <a:cs typeface="Roboto Medium"/>
                    <a:sym typeface="Roboto Medium"/>
                  </a:rPr>
                  <a:t>ESTIMATED </a:t>
                </a:r>
                <a:br>
                  <a:rPr lang="en" sz="933">
                    <a:solidFill>
                      <a:srgbClr val="004C7E"/>
                    </a:solidFill>
                    <a:latin typeface="Roboto Medium"/>
                    <a:ea typeface="Roboto Medium"/>
                    <a:cs typeface="Roboto Medium"/>
                    <a:sym typeface="Roboto Medium"/>
                  </a:rPr>
                </a:br>
                <a:r>
                  <a:rPr lang="en" sz="933">
                    <a:solidFill>
                      <a:srgbClr val="004C7E"/>
                    </a:solidFill>
                    <a:latin typeface="Roboto Medium"/>
                    <a:ea typeface="Roboto Medium"/>
                    <a:cs typeface="Roboto Medium"/>
                    <a:sym typeface="Roboto Medium"/>
                  </a:rPr>
                  <a:t>E-COMMERCE GROWTH</a:t>
                </a:r>
                <a:endParaRPr sz="933">
                  <a:solidFill>
                    <a:srgbClr val="004C7E"/>
                  </a:solidFill>
                  <a:latin typeface="Roboto Medium"/>
                  <a:ea typeface="Roboto Medium"/>
                  <a:cs typeface="Roboto Medium"/>
                  <a:sym typeface="Roboto Medium"/>
                </a:endParaRPr>
              </a:p>
            </p:txBody>
          </p:sp>
        </p:grpSp>
      </p:grpSp>
      <p:pic>
        <p:nvPicPr>
          <p:cNvPr id="368" name="Google Shape;368;p35" descr="Picture 7"/>
          <p:cNvPicPr preferRelativeResize="0"/>
          <p:nvPr/>
        </p:nvPicPr>
        <p:blipFill rotWithShape="1">
          <a:blip r:embed="rId8">
            <a:alphaModFix/>
          </a:blip>
          <a:srcRect/>
          <a:stretch/>
        </p:blipFill>
        <p:spPr>
          <a:xfrm>
            <a:off x="9669160" y="763587"/>
            <a:ext cx="1375309" cy="358780"/>
          </a:xfrm>
          <a:prstGeom prst="rect">
            <a:avLst/>
          </a:prstGeom>
          <a:noFill/>
          <a:ln>
            <a:noFill/>
          </a:ln>
        </p:spPr>
      </p:pic>
      <p:sp>
        <p:nvSpPr>
          <p:cNvPr id="369" name="Google Shape;369;p35"/>
          <p:cNvSpPr txBox="1"/>
          <p:nvPr/>
        </p:nvSpPr>
        <p:spPr>
          <a:xfrm>
            <a:off x="8346963" y="6431298"/>
            <a:ext cx="3234800" cy="215403"/>
          </a:xfrm>
          <a:prstGeom prst="rect">
            <a:avLst/>
          </a:prstGeom>
          <a:noFill/>
          <a:ln>
            <a:noFill/>
          </a:ln>
        </p:spPr>
        <p:txBody>
          <a:bodyPr spcFirstLastPara="1" wrap="square" lIns="45700" tIns="45700" rIns="45700" bIns="45700" anchor="ctr" anchorCtr="0">
            <a:spAutoFit/>
          </a:bodyPr>
          <a:lstStyle/>
          <a:p>
            <a:pPr algn="r"/>
            <a:r>
              <a:rPr lang="en" sz="800">
                <a:solidFill>
                  <a:srgbClr val="FBA521"/>
                </a:solidFill>
                <a:latin typeface="Roboto"/>
                <a:ea typeface="Roboto"/>
                <a:cs typeface="Roboto"/>
                <a:sym typeface="Roboto"/>
              </a:rPr>
              <a:t>CONFIDENTIAL</a:t>
            </a:r>
            <a:endParaRPr sz="1867">
              <a:solidFill>
                <a:srgbClr val="FBA521"/>
              </a:solidFill>
            </a:endParaRPr>
          </a:p>
        </p:txBody>
      </p:sp>
      <p:sp>
        <p:nvSpPr>
          <p:cNvPr id="370" name="Google Shape;370;p35"/>
          <p:cNvSpPr txBox="1">
            <a:spLocks noGrp="1"/>
          </p:cNvSpPr>
          <p:nvPr>
            <p:ph type="sldNum" idx="4294967295"/>
          </p:nvPr>
        </p:nvSpPr>
        <p:spPr>
          <a:xfrm>
            <a:off x="11679259" y="6431310"/>
            <a:ext cx="218400" cy="215403"/>
          </a:xfrm>
          <a:prstGeom prst="rect">
            <a:avLst/>
          </a:prstGeom>
          <a:noFill/>
          <a:ln>
            <a:noFill/>
          </a:ln>
        </p:spPr>
        <p:txBody>
          <a:bodyPr spcFirstLastPara="1" wrap="square" lIns="45700" tIns="45700" rIns="45700" bIns="45700" anchor="ctr" anchorCtr="0">
            <a:spAutoFit/>
          </a:bodyPr>
          <a:lstStyle/>
          <a:p>
            <a:pPr>
              <a:buSzPts val="900"/>
            </a:pPr>
            <a:fld id="{00000000-1234-1234-1234-123412341234}" type="slidenum">
              <a:rPr lang="en" sz="800">
                <a:solidFill>
                  <a:srgbClr val="FBA521"/>
                </a:solidFill>
                <a:latin typeface="Roboto"/>
                <a:ea typeface="Roboto"/>
                <a:cs typeface="Roboto"/>
                <a:sym typeface="Roboto"/>
              </a:rPr>
              <a:pPr>
                <a:buSzPts val="900"/>
              </a:pPr>
              <a:t>1</a:t>
            </a:fld>
            <a:endParaRPr sz="800">
              <a:solidFill>
                <a:srgbClr val="FBA521"/>
              </a:solidFill>
              <a:latin typeface="Roboto"/>
              <a:ea typeface="Roboto"/>
              <a:cs typeface="Roboto"/>
              <a:sym typeface="Roboto"/>
            </a:endParaRPr>
          </a:p>
        </p:txBody>
      </p:sp>
      <p:pic>
        <p:nvPicPr>
          <p:cNvPr id="371" name="Google Shape;371;p35"/>
          <p:cNvPicPr preferRelativeResize="0"/>
          <p:nvPr/>
        </p:nvPicPr>
        <p:blipFill>
          <a:blip r:embed="rId9">
            <a:alphaModFix/>
          </a:blip>
          <a:stretch>
            <a:fillRect/>
          </a:stretch>
        </p:blipFill>
        <p:spPr>
          <a:xfrm>
            <a:off x="3383034" y="2633467"/>
            <a:ext cx="843729" cy="1036399"/>
          </a:xfrm>
          <a:prstGeom prst="rect">
            <a:avLst/>
          </a:prstGeom>
          <a:noFill/>
          <a:ln>
            <a:noFill/>
          </a:ln>
        </p:spPr>
      </p:pic>
      <p:grpSp>
        <p:nvGrpSpPr>
          <p:cNvPr id="372" name="Google Shape;372;p35"/>
          <p:cNvGrpSpPr/>
          <p:nvPr/>
        </p:nvGrpSpPr>
        <p:grpSpPr>
          <a:xfrm>
            <a:off x="3383034" y="5157216"/>
            <a:ext cx="7846900" cy="1094400"/>
            <a:chOff x="2537275" y="3883530"/>
            <a:chExt cx="5885175" cy="820800"/>
          </a:xfrm>
        </p:grpSpPr>
        <p:sp>
          <p:nvSpPr>
            <p:cNvPr id="373" name="Google Shape;373;p35"/>
            <p:cNvSpPr/>
            <p:nvPr/>
          </p:nvSpPr>
          <p:spPr>
            <a:xfrm>
              <a:off x="2537275" y="3883530"/>
              <a:ext cx="5878800" cy="8208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pic>
          <p:nvPicPr>
            <p:cNvPr id="374" name="Google Shape;374;p35"/>
            <p:cNvPicPr preferRelativeResize="0"/>
            <p:nvPr/>
          </p:nvPicPr>
          <p:blipFill>
            <a:blip r:embed="rId10">
              <a:alphaModFix/>
            </a:blip>
            <a:stretch>
              <a:fillRect/>
            </a:stretch>
          </p:blipFill>
          <p:spPr>
            <a:xfrm>
              <a:off x="2645327" y="3935402"/>
              <a:ext cx="311675" cy="238500"/>
            </a:xfrm>
            <a:prstGeom prst="rect">
              <a:avLst/>
            </a:prstGeom>
            <a:noFill/>
            <a:ln>
              <a:noFill/>
            </a:ln>
          </p:spPr>
        </p:pic>
        <p:sp>
          <p:nvSpPr>
            <p:cNvPr id="375" name="Google Shape;375;p35"/>
            <p:cNvSpPr txBox="1"/>
            <p:nvPr/>
          </p:nvSpPr>
          <p:spPr>
            <a:xfrm>
              <a:off x="2714350" y="3917252"/>
              <a:ext cx="5708100" cy="564548"/>
            </a:xfrm>
            <a:prstGeom prst="rect">
              <a:avLst/>
            </a:prstGeom>
            <a:noFill/>
            <a:ln>
              <a:noFill/>
            </a:ln>
          </p:spPr>
          <p:txBody>
            <a:bodyPr spcFirstLastPara="1" wrap="square" lIns="45700" tIns="45700" rIns="45700" bIns="45700" anchor="b" anchorCtr="0">
              <a:spAutoFit/>
            </a:bodyPr>
            <a:lstStyle/>
            <a:p>
              <a:pPr>
                <a:lnSpc>
                  <a:spcPct val="115000"/>
                </a:lnSpc>
                <a:buClr>
                  <a:schemeClr val="dk1"/>
                </a:buClr>
                <a:buSzPts val="1100"/>
              </a:pPr>
              <a:r>
                <a:rPr lang="en" sz="933">
                  <a:solidFill>
                    <a:srgbClr val="F8A436"/>
                  </a:solidFill>
                  <a:latin typeface="Roboto Slab Medium"/>
                  <a:ea typeface="Roboto Slab Medium"/>
                  <a:cs typeface="Roboto Slab Medium"/>
                  <a:sym typeface="Roboto Slab Medium"/>
                </a:rPr>
                <a:t>“We worked with Intevity to provide us with guidance to grow our e-commerce sales. The Intevity team came through with clear objectives every step of the way, and an overall strategy to grow our e-commerce business. They nailed timelines and exceeded our team’s expectations throughout the project. It felt like they were part of the Meier team and craved our success as much as we did! True partnership all the way.”</a:t>
              </a:r>
              <a:endParaRPr sz="1200">
                <a:solidFill>
                  <a:srgbClr val="F8A436"/>
                </a:solidFill>
                <a:latin typeface="Roboto Slab Medium"/>
                <a:ea typeface="Roboto Slab Medium"/>
                <a:cs typeface="Roboto Slab Medium"/>
                <a:sym typeface="Roboto Slab Medium"/>
              </a:endParaRPr>
            </a:p>
          </p:txBody>
        </p:sp>
        <p:sp>
          <p:nvSpPr>
            <p:cNvPr id="376" name="Google Shape;376;p35"/>
            <p:cNvSpPr txBox="1"/>
            <p:nvPr/>
          </p:nvSpPr>
          <p:spPr>
            <a:xfrm>
              <a:off x="2754225" y="4457949"/>
              <a:ext cx="5481900" cy="193052"/>
            </a:xfrm>
            <a:prstGeom prst="rect">
              <a:avLst/>
            </a:prstGeom>
            <a:noFill/>
            <a:ln>
              <a:noFill/>
            </a:ln>
          </p:spPr>
          <p:txBody>
            <a:bodyPr spcFirstLastPara="1" wrap="square" lIns="45700" tIns="45700" rIns="45700" bIns="45700" anchor="b" anchorCtr="0">
              <a:spAutoFit/>
            </a:bodyPr>
            <a:lstStyle/>
            <a:p>
              <a:pPr>
                <a:lnSpc>
                  <a:spcPct val="115000"/>
                </a:lnSpc>
                <a:buClr>
                  <a:srgbClr val="F8A436"/>
                </a:buClr>
                <a:buSzPts val="1400"/>
              </a:pPr>
              <a:r>
                <a:rPr lang="en" sz="933" b="1">
                  <a:solidFill>
                    <a:schemeClr val="lt1"/>
                  </a:solidFill>
                  <a:latin typeface="Roboto"/>
                  <a:ea typeface="Roboto"/>
                  <a:cs typeface="Roboto"/>
                  <a:sym typeface="Roboto"/>
                </a:rPr>
                <a:t>– MICHAEL MEIER, </a:t>
              </a:r>
              <a:r>
                <a:rPr lang="en" sz="800">
                  <a:solidFill>
                    <a:schemeClr val="lt1"/>
                  </a:solidFill>
                  <a:latin typeface="Roboto"/>
                  <a:ea typeface="Roboto"/>
                  <a:cs typeface="Roboto"/>
                  <a:sym typeface="Roboto"/>
                </a:rPr>
                <a:t>President &amp; CEO of Meier Supply Co Inc..</a:t>
              </a:r>
              <a:endParaRPr sz="800">
                <a:solidFill>
                  <a:schemeClr val="lt1"/>
                </a:solidFill>
                <a:latin typeface="Roboto"/>
                <a:ea typeface="Roboto"/>
                <a:cs typeface="Roboto"/>
                <a:sym typeface="Roboto"/>
              </a:endParaRPr>
            </a:p>
          </p:txBody>
        </p:sp>
      </p:grpSp>
      <p:sp>
        <p:nvSpPr>
          <p:cNvPr id="377" name="Google Shape;377;p35"/>
          <p:cNvSpPr/>
          <p:nvPr/>
        </p:nvSpPr>
        <p:spPr>
          <a:xfrm>
            <a:off x="3383033" y="3795384"/>
            <a:ext cx="7838400" cy="18000"/>
          </a:xfrm>
          <a:prstGeom prst="rect">
            <a:avLst/>
          </a:prstGeom>
          <a:solidFill>
            <a:srgbClr val="F8A436"/>
          </a:solidFill>
          <a:ln>
            <a:noFill/>
          </a:ln>
        </p:spPr>
        <p:txBody>
          <a:bodyPr spcFirstLastPara="1" wrap="square" lIns="121900" tIns="121900" rIns="121900" bIns="121900" anchor="ctr" anchorCtr="0">
            <a:noAutofit/>
          </a:bodyPr>
          <a:lstStyle/>
          <a:p>
            <a:endParaRPr sz="1867"/>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222</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Calibri</vt:lpstr>
      <vt:lpstr>Roboto Medium</vt:lpstr>
      <vt:lpstr>Roboto Slab</vt:lpstr>
      <vt:lpstr>Roboto Slab Medium</vt:lpstr>
      <vt:lpstr>Roboto Slab ExtraBold</vt:lpstr>
      <vt:lpstr>Arial</vt:lpstr>
      <vt:lpstr>Roboto</vt:lpstr>
      <vt:lpstr>Roboto Slab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Moore</dc:creator>
  <cp:lastModifiedBy>Jennifer Wassel</cp:lastModifiedBy>
  <cp:revision>3</cp:revision>
  <dcterms:created xsi:type="dcterms:W3CDTF">2022-02-14T19:02:15Z</dcterms:created>
  <dcterms:modified xsi:type="dcterms:W3CDTF">2024-03-21T15:56:47Z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0x010100249C93FE0A586142BCC412C89B5B6709</vt:lpwstr>
  </property>
</Properties>
</file>