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9" r:id="rId3"/>
  </p:sldIdLst>
  <p:sldSz cx="12192000" cy="6858000"/>
  <p:notesSz cx="6858000" cy="9144000"/>
  <p:embeddedFontLst>
    <p:embeddedFont>
      <p:font typeface="Helvetica Neue" panose="02000503000000020004" pitchFamily="2" charset="0"/>
      <p:regular r:id="rId5"/>
      <p:bold r:id="rId6"/>
      <p:italic r:id="rId7"/>
      <p:boldItalic r:id="rId8"/>
    </p:embeddedFont>
    <p:embeddedFont>
      <p:font typeface="Roboto" panose="02000000000000000000" pitchFamily="2" charset="0"/>
      <p:regular r:id="rId9"/>
      <p:bold r:id="rId10"/>
      <p:italic r:id="rId11"/>
      <p:boldItalic r:id="rId12"/>
    </p:embeddedFont>
    <p:embeddedFont>
      <p:font typeface="Roboto Medium" panose="02000000000000000000" pitchFamily="2" charset="0"/>
      <p:regular r:id="rId13"/>
      <p:bold r:id="rId14"/>
      <p:italic r:id="rId15"/>
      <p:boldItalic r:id="rId16"/>
    </p:embeddedFont>
    <p:embeddedFont>
      <p:font typeface="Roboto Slab" pitchFamily="2" charset="0"/>
      <p:regular r:id="rId17"/>
      <p:bold r:id="rId18"/>
    </p:embeddedFont>
    <p:embeddedFont>
      <p:font typeface="Roboto Slab ExtraBold" pitchFamily="2" charset="0"/>
      <p:bold r:id="rId19"/>
    </p:embeddedFont>
    <p:embeddedFont>
      <p:font typeface="Roboto Slab Light" panose="020F0302020204030204" pitchFamily="34" charset="0"/>
      <p:regular r:id="rId20"/>
      <p:bold r:id="rId21"/>
    </p:embeddedFont>
    <p:embeddedFont>
      <p:font typeface="Roboto Slab Medium" panose="020F050202020403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Mk+BAIh4yp1k6+SEVCGjxQj7a8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1f7fcd97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1f7fcd9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5" name="Google Shape;84;p1" descr="Picture 5">
            <a:extLst>
              <a:ext uri="{FF2B5EF4-FFF2-40B4-BE49-F238E27FC236}">
                <a16:creationId xmlns:a16="http://schemas.microsoft.com/office/drawing/2014/main" id="{A785DD7E-CD60-53E0-0EB6-5A3E8D2A9FD2}"/>
              </a:ext>
            </a:extLst>
          </p:cNvPr>
          <p:cNvPicPr preferRelativeResize="0"/>
          <p:nvPr/>
        </p:nvPicPr>
        <p:blipFill rotWithShape="1">
          <a:blip r:embed="rId3">
            <a:alphaModFix/>
          </a:blip>
          <a:srcRect/>
          <a:stretch/>
        </p:blipFill>
        <p:spPr>
          <a:xfrm>
            <a:off x="-1587" y="0"/>
            <a:ext cx="12193587" cy="6858000"/>
          </a:xfrm>
          <a:prstGeom prst="rect">
            <a:avLst/>
          </a:prstGeom>
          <a:noFill/>
          <a:ln>
            <a:noFill/>
          </a:ln>
        </p:spPr>
      </p:pic>
      <p:pic>
        <p:nvPicPr>
          <p:cNvPr id="6" name="Google Shape;219;p32" descr="Picture 3">
            <a:extLst>
              <a:ext uri="{FF2B5EF4-FFF2-40B4-BE49-F238E27FC236}">
                <a16:creationId xmlns:a16="http://schemas.microsoft.com/office/drawing/2014/main" id="{B0F51216-AA5D-C23E-5C8F-125F8D68284B}"/>
              </a:ext>
            </a:extLst>
          </p:cNvPr>
          <p:cNvPicPr preferRelativeResize="0"/>
          <p:nvPr/>
        </p:nvPicPr>
        <p:blipFill rotWithShape="1">
          <a:blip r:embed="rId4">
            <a:alphaModFix amt="38000"/>
          </a:blip>
          <a:srcRect/>
          <a:stretch/>
        </p:blipFill>
        <p:spPr>
          <a:xfrm>
            <a:off x="1" y="0"/>
            <a:ext cx="12192004" cy="6857997"/>
          </a:xfrm>
          <a:prstGeom prst="rect">
            <a:avLst/>
          </a:prstGeom>
          <a:noFill/>
          <a:ln>
            <a:noFill/>
          </a:ln>
        </p:spPr>
      </p:pic>
      <p:sp>
        <p:nvSpPr>
          <p:cNvPr id="89" name="Google Shape;89;g21f7fcd9794_0_0"/>
          <p:cNvSpPr/>
          <p:nvPr/>
        </p:nvSpPr>
        <p:spPr>
          <a:xfrm>
            <a:off x="5636712" y="2599652"/>
            <a:ext cx="5584858" cy="1035300"/>
          </a:xfrm>
          <a:prstGeom prst="rect">
            <a:avLst/>
          </a:prstGeom>
          <a:solidFill>
            <a:srgbClr val="FFFFFF">
              <a:alpha val="5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 name="Google Shape;90;g21f7fcd9794_0_0" descr="Picture 32"/>
          <p:cNvPicPr preferRelativeResize="0"/>
          <p:nvPr/>
        </p:nvPicPr>
        <p:blipFill rotWithShape="1">
          <a:blip r:embed="rId5">
            <a:alphaModFix/>
          </a:blip>
          <a:srcRect/>
          <a:stretch/>
        </p:blipFill>
        <p:spPr>
          <a:xfrm rot="10800000">
            <a:off x="0" y="0"/>
            <a:ext cx="222251" cy="6857998"/>
          </a:xfrm>
          <a:prstGeom prst="rect">
            <a:avLst/>
          </a:prstGeom>
          <a:noFill/>
          <a:ln>
            <a:noFill/>
          </a:ln>
        </p:spPr>
      </p:pic>
      <p:sp>
        <p:nvSpPr>
          <p:cNvPr id="91" name="Google Shape;91;g21f7fcd9794_0_0"/>
          <p:cNvSpPr txBox="1"/>
          <p:nvPr/>
        </p:nvSpPr>
        <p:spPr>
          <a:xfrm>
            <a:off x="3322054" y="3925632"/>
            <a:ext cx="7950000" cy="1117712"/>
          </a:xfrm>
          <a:prstGeom prst="rect">
            <a:avLst/>
          </a:prstGeom>
          <a:noFill/>
          <a:ln>
            <a:noFill/>
          </a:ln>
        </p:spPr>
        <p:txBody>
          <a:bodyPr spcFirstLastPara="1" wrap="square" lIns="34275" tIns="34275" rIns="34275" bIns="34275" anchor="t" anchorCtr="0">
            <a:spAutoFit/>
          </a:bodyPr>
          <a:lstStyle/>
          <a:p>
            <a:pPr marL="0" marR="0" lvl="0" indent="0" algn="l" rtl="0">
              <a:lnSpc>
                <a:spcPct val="115000"/>
              </a:lnSpc>
              <a:spcBef>
                <a:spcPts val="1000"/>
              </a:spcBef>
              <a:spcAft>
                <a:spcPts val="0"/>
              </a:spcAft>
              <a:buClr>
                <a:schemeClr val="dk1"/>
              </a:buClr>
              <a:buSzPts val="1100"/>
              <a:buFont typeface="Arial"/>
              <a:buNone/>
            </a:pPr>
            <a:r>
              <a:rPr lang="en-US" sz="1300" b="1" dirty="0" err="1">
                <a:solidFill>
                  <a:srgbClr val="FFFFFF"/>
                </a:solidFill>
                <a:latin typeface="Roboto Slab"/>
                <a:ea typeface="Roboto Slab"/>
                <a:cs typeface="Roboto Slab"/>
                <a:sym typeface="Roboto Slab"/>
              </a:rPr>
              <a:t>Intevity</a:t>
            </a:r>
            <a:r>
              <a:rPr lang="en-US" sz="1300" b="1" dirty="0">
                <a:solidFill>
                  <a:srgbClr val="FFFFFF"/>
                </a:solidFill>
                <a:latin typeface="Roboto Slab"/>
                <a:ea typeface="Roboto Slab"/>
                <a:cs typeface="Roboto Slab"/>
                <a:sym typeface="Roboto Slab"/>
              </a:rPr>
              <a:t> empowered Sazerac to look towards a future where they could support a new D2C model and scale for huge growth. </a:t>
            </a:r>
            <a:r>
              <a:rPr lang="en-US" sz="1300" dirty="0">
                <a:solidFill>
                  <a:srgbClr val="FFFFFF"/>
                </a:solidFill>
                <a:latin typeface="Roboto Slab"/>
                <a:ea typeface="Roboto Slab"/>
                <a:cs typeface="Roboto Slab"/>
                <a:sym typeface="Roboto Slab"/>
              </a:rPr>
              <a:t>By looking beyond short-term efficiencies, we reoriented Sazerac to capitalize on the untapped D2C market – just in time for one of the most unexpected upswings in customer demand. </a:t>
            </a:r>
          </a:p>
        </p:txBody>
      </p:sp>
      <p:sp>
        <p:nvSpPr>
          <p:cNvPr id="92" name="Google Shape;92;g21f7fcd9794_0_0"/>
          <p:cNvSpPr txBox="1"/>
          <p:nvPr/>
        </p:nvSpPr>
        <p:spPr>
          <a:xfrm>
            <a:off x="813817" y="1230695"/>
            <a:ext cx="10956000" cy="530884"/>
          </a:xfrm>
          <a:prstGeom prst="rect">
            <a:avLst/>
          </a:prstGeom>
          <a:noFill/>
          <a:ln>
            <a:noFill/>
          </a:ln>
        </p:spPr>
        <p:txBody>
          <a:bodyPr spcFirstLastPara="1" wrap="square" lIns="34275" tIns="34275" rIns="34275" bIns="34275" anchor="t" anchorCtr="0">
            <a:spAutoFit/>
          </a:bodyPr>
          <a:lstStyle/>
          <a:p>
            <a:pPr marL="0" lvl="0" indent="0" algn="l" rtl="0">
              <a:spcBef>
                <a:spcPts val="0"/>
              </a:spcBef>
              <a:spcAft>
                <a:spcPts val="0"/>
              </a:spcAft>
              <a:buClr>
                <a:schemeClr val="lt1"/>
              </a:buClr>
              <a:buSzPts val="3000"/>
              <a:buFont typeface="Roboto Slab Light"/>
              <a:buNone/>
            </a:pPr>
            <a:r>
              <a:rPr lang="en-US" sz="3000" dirty="0">
                <a:solidFill>
                  <a:schemeClr val="lt1"/>
                </a:solidFill>
                <a:latin typeface="Roboto Slab Light"/>
                <a:ea typeface="Roboto Slab Light"/>
                <a:cs typeface="Roboto Slab Light"/>
                <a:sym typeface="Roboto Slab Light"/>
              </a:rPr>
              <a:t>Building people-focused systems to accelerate growth</a:t>
            </a:r>
          </a:p>
        </p:txBody>
      </p:sp>
      <p:sp>
        <p:nvSpPr>
          <p:cNvPr id="93" name="Google Shape;93;g21f7fcd9794_0_0"/>
          <p:cNvSpPr txBox="1"/>
          <p:nvPr/>
        </p:nvSpPr>
        <p:spPr>
          <a:xfrm>
            <a:off x="814023" y="383756"/>
            <a:ext cx="1729200" cy="192300"/>
          </a:xfrm>
          <a:prstGeom prst="rect">
            <a:avLst/>
          </a:prstGeom>
          <a:noFill/>
          <a:ln>
            <a:noFill/>
          </a:ln>
        </p:spPr>
        <p:txBody>
          <a:bodyPr spcFirstLastPara="1" wrap="square" lIns="34275" tIns="34275" rIns="34275" bIns="34275" anchor="t" anchorCtr="0">
            <a:spAutoFit/>
          </a:bodyPr>
          <a:lstStyle/>
          <a:p>
            <a:pPr marL="0" marR="0" lvl="0" indent="0" algn="l" rtl="0">
              <a:lnSpc>
                <a:spcPct val="200000"/>
              </a:lnSpc>
              <a:spcBef>
                <a:spcPts val="0"/>
              </a:spcBef>
              <a:spcAft>
                <a:spcPts val="0"/>
              </a:spcAft>
              <a:buClr>
                <a:srgbClr val="FFFFFF"/>
              </a:buClr>
              <a:buSzPts val="600"/>
              <a:buFont typeface="Roboto"/>
              <a:buNone/>
            </a:pPr>
            <a:r>
              <a:rPr lang="en-US" sz="800" b="0" i="0" u="none" strike="noStrike" cap="none">
                <a:solidFill>
                  <a:srgbClr val="FFFFFF"/>
                </a:solidFill>
                <a:latin typeface="Roboto"/>
                <a:ea typeface="Roboto"/>
                <a:cs typeface="Roboto"/>
                <a:sym typeface="Roboto"/>
              </a:rPr>
              <a:t>CASE STUDY</a:t>
            </a:r>
            <a:endParaRPr sz="800" b="0" i="0" u="none" strike="noStrike" cap="none">
              <a:solidFill>
                <a:srgbClr val="000000"/>
              </a:solidFill>
              <a:latin typeface="Arial"/>
              <a:ea typeface="Arial"/>
              <a:cs typeface="Arial"/>
              <a:sym typeface="Arial"/>
            </a:endParaRPr>
          </a:p>
        </p:txBody>
      </p:sp>
      <p:grpSp>
        <p:nvGrpSpPr>
          <p:cNvPr id="94" name="Google Shape;94;g21f7fcd9794_0_0"/>
          <p:cNvGrpSpPr/>
          <p:nvPr/>
        </p:nvGrpSpPr>
        <p:grpSpPr>
          <a:xfrm>
            <a:off x="813800" y="1910225"/>
            <a:ext cx="10407349" cy="491599"/>
            <a:chOff x="443545" y="1297067"/>
            <a:chExt cx="7805707" cy="368708"/>
          </a:xfrm>
        </p:grpSpPr>
        <p:sp>
          <p:nvSpPr>
            <p:cNvPr id="95" name="Google Shape;95;g21f7fcd9794_0_0"/>
            <p:cNvSpPr/>
            <p:nvPr/>
          </p:nvSpPr>
          <p:spPr>
            <a:xfrm>
              <a:off x="443545" y="1297067"/>
              <a:ext cx="3050700" cy="368700"/>
            </a:xfrm>
            <a:prstGeom prst="rect">
              <a:avLst/>
            </a:prstGeom>
            <a:solidFill>
              <a:srgbClr val="FEC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004C7E"/>
                  </a:solidFill>
                  <a:latin typeface="Roboto Slab ExtraBold"/>
                  <a:ea typeface="Roboto Slab ExtraBold"/>
                  <a:cs typeface="Roboto Slab ExtraBold"/>
                  <a:sym typeface="Roboto Slab ExtraBold"/>
                </a:rPr>
                <a:t>BEVALC</a:t>
              </a:r>
              <a:endParaRPr sz="1200" dirty="0">
                <a:solidFill>
                  <a:srgbClr val="000000"/>
                </a:solidFill>
                <a:latin typeface="Roboto Slab ExtraBold"/>
                <a:ea typeface="Roboto Slab ExtraBold"/>
                <a:cs typeface="Roboto Slab ExtraBold"/>
                <a:sym typeface="Roboto Slab ExtraBold"/>
              </a:endParaRPr>
            </a:p>
          </p:txBody>
        </p:sp>
        <p:sp>
          <p:nvSpPr>
            <p:cNvPr id="96" name="Google Shape;96;g21f7fcd9794_0_0"/>
            <p:cNvSpPr/>
            <p:nvPr/>
          </p:nvSpPr>
          <p:spPr>
            <a:xfrm>
              <a:off x="3494303" y="1297067"/>
              <a:ext cx="2553900" cy="368700"/>
            </a:xfrm>
            <a:prstGeom prst="rect">
              <a:avLst/>
            </a:prstGeom>
            <a:solidFill>
              <a:srgbClr val="FCB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004C7E"/>
                  </a:solidFill>
                  <a:latin typeface="Roboto Slab Medium"/>
                  <a:ea typeface="Roboto Slab Medium"/>
                  <a:cs typeface="Roboto Slab Medium"/>
                  <a:sym typeface="Roboto Slab Medium"/>
                </a:rPr>
                <a:t>$</a:t>
              </a:r>
              <a:r>
                <a:rPr lang="en-US" sz="1200">
                  <a:solidFill>
                    <a:srgbClr val="004C7E"/>
                  </a:solidFill>
                  <a:latin typeface="Roboto Slab Medium"/>
                  <a:ea typeface="Roboto Slab Medium"/>
                  <a:cs typeface="Roboto Slab Medium"/>
                  <a:sym typeface="Roboto Slab Medium"/>
                </a:rPr>
                <a:t>3B Revenue</a:t>
              </a:r>
              <a:endParaRPr sz="1200" dirty="0">
                <a:latin typeface="Roboto Slab Medium"/>
                <a:ea typeface="Roboto Slab Medium"/>
                <a:cs typeface="Roboto Slab Medium"/>
                <a:sym typeface="Roboto Slab Medium"/>
              </a:endParaRPr>
            </a:p>
          </p:txBody>
        </p:sp>
        <p:sp>
          <p:nvSpPr>
            <p:cNvPr id="97" name="Google Shape;97;g21f7fcd9794_0_0"/>
            <p:cNvSpPr/>
            <p:nvPr/>
          </p:nvSpPr>
          <p:spPr>
            <a:xfrm>
              <a:off x="6048151" y="1297075"/>
              <a:ext cx="2201100" cy="368700"/>
            </a:xfrm>
            <a:prstGeom prst="rect">
              <a:avLst/>
            </a:prstGeom>
            <a:solidFill>
              <a:srgbClr val="F8A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rgbClr val="004C7E"/>
                  </a:solidFill>
                  <a:latin typeface="Roboto Slab Medium"/>
                  <a:ea typeface="Roboto Slab Medium"/>
                  <a:cs typeface="Roboto Slab Medium"/>
                  <a:sym typeface="Roboto Slab Medium"/>
                </a:rPr>
                <a:t>5,000 Employees</a:t>
              </a:r>
              <a:endParaRPr sz="1200" dirty="0">
                <a:solidFill>
                  <a:srgbClr val="004C7E"/>
                </a:solidFill>
                <a:latin typeface="Roboto Slab Medium"/>
                <a:ea typeface="Roboto Slab Medium"/>
                <a:cs typeface="Roboto Slab Medium"/>
                <a:sym typeface="Roboto Slab Medium"/>
              </a:endParaRPr>
            </a:p>
          </p:txBody>
        </p:sp>
      </p:grpSp>
      <p:sp>
        <p:nvSpPr>
          <p:cNvPr id="98" name="Google Shape;98;g21f7fcd9794_0_0"/>
          <p:cNvSpPr txBox="1"/>
          <p:nvPr/>
        </p:nvSpPr>
        <p:spPr>
          <a:xfrm>
            <a:off x="5803535" y="2768789"/>
            <a:ext cx="5199039" cy="777136"/>
          </a:xfrm>
          <a:prstGeom prst="rect">
            <a:avLst/>
          </a:prstGeom>
          <a:noFill/>
          <a:ln>
            <a:noFill/>
          </a:ln>
        </p:spPr>
        <p:txBody>
          <a:bodyPr spcFirstLastPara="1" wrap="square" lIns="19050" tIns="19050" rIns="19050" bIns="19050" anchor="t" anchorCtr="0">
            <a:spAutoFit/>
          </a:bodyPr>
          <a:lstStyle/>
          <a:p>
            <a:pPr marL="0" lvl="0" indent="0" algn="l" rtl="0">
              <a:lnSpc>
                <a:spcPct val="120000"/>
              </a:lnSpc>
              <a:spcBef>
                <a:spcPts val="0"/>
              </a:spcBef>
              <a:spcAft>
                <a:spcPts val="0"/>
              </a:spcAft>
              <a:buNone/>
            </a:pPr>
            <a:r>
              <a:rPr lang="en-US" sz="1000" dirty="0">
                <a:solidFill>
                  <a:srgbClr val="FFFFFF"/>
                </a:solidFill>
                <a:latin typeface="Roboto Slab Light"/>
                <a:ea typeface="Roboto Slab Light"/>
                <a:cs typeface="Roboto Slab Light"/>
                <a:sym typeface="Roboto Slab Light"/>
              </a:rPr>
              <a:t>Sazerac is a family-owned alcoholic beverage company with nearly 400 years of history. It is engaged in the production of whiskey, gin, vodka, bourbon, rum, tequila, brandy, and other spirits. They bring the finest spirits to consumers and communities around the world.</a:t>
            </a:r>
            <a:endParaRPr sz="1000" dirty="0">
              <a:solidFill>
                <a:srgbClr val="FFFFFF"/>
              </a:solidFill>
              <a:latin typeface="Roboto Slab Light"/>
              <a:ea typeface="Roboto Slab Light"/>
              <a:cs typeface="Roboto Slab Light"/>
              <a:sym typeface="Roboto Slab Light"/>
            </a:endParaRPr>
          </a:p>
        </p:txBody>
      </p:sp>
      <p:pic>
        <p:nvPicPr>
          <p:cNvPr id="99" name="Google Shape;99;g21f7fcd9794_0_0"/>
          <p:cNvPicPr preferRelativeResize="0"/>
          <p:nvPr/>
        </p:nvPicPr>
        <p:blipFill rotWithShape="1">
          <a:blip r:embed="rId6">
            <a:alphaModFix/>
          </a:blip>
          <a:srcRect/>
          <a:stretch/>
        </p:blipFill>
        <p:spPr>
          <a:xfrm>
            <a:off x="1050568" y="4928395"/>
            <a:ext cx="1729199" cy="1344926"/>
          </a:xfrm>
          <a:prstGeom prst="rect">
            <a:avLst/>
          </a:prstGeom>
          <a:noFill/>
          <a:ln>
            <a:noFill/>
          </a:ln>
        </p:spPr>
      </p:pic>
      <p:sp>
        <p:nvSpPr>
          <p:cNvPr id="100" name="Google Shape;100;g21f7fcd9794_0_0"/>
          <p:cNvSpPr/>
          <p:nvPr/>
        </p:nvSpPr>
        <p:spPr>
          <a:xfrm rot="-5400000">
            <a:off x="1856073" y="2218795"/>
            <a:ext cx="502600" cy="1878833"/>
          </a:xfrm>
          <a:prstGeom prst="flowChartOffpageConnector">
            <a:avLst/>
          </a:prstGeom>
          <a:solidFill>
            <a:srgbClr val="F8A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g21f7fcd9794_0_0"/>
          <p:cNvSpPr/>
          <p:nvPr/>
        </p:nvSpPr>
        <p:spPr>
          <a:xfrm>
            <a:off x="824843" y="2637362"/>
            <a:ext cx="1955700" cy="3636000"/>
          </a:xfrm>
          <a:prstGeom prst="rect">
            <a:avLst/>
          </a:prstGeom>
          <a:solidFill>
            <a:srgbClr val="FAA522"/>
          </a:solidFill>
          <a:ln>
            <a:noFill/>
          </a:ln>
        </p:spPr>
        <p:txBody>
          <a:bodyPr spcFirstLastPara="1" wrap="square" lIns="34275" tIns="34275" rIns="34275" bIns="34275"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2" name="Google Shape;102;g21f7fcd9794_0_0"/>
          <p:cNvSpPr/>
          <p:nvPr/>
        </p:nvSpPr>
        <p:spPr>
          <a:xfrm>
            <a:off x="824855" y="3832111"/>
            <a:ext cx="1955700" cy="2440500"/>
          </a:xfrm>
          <a:prstGeom prst="rect">
            <a:avLst/>
          </a:prstGeom>
          <a:solidFill>
            <a:srgbClr val="FFFFFF">
              <a:alpha val="16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21f7fcd9794_0_0"/>
          <p:cNvSpPr/>
          <p:nvPr/>
        </p:nvSpPr>
        <p:spPr>
          <a:xfrm>
            <a:off x="824843" y="5076232"/>
            <a:ext cx="1955700" cy="1196700"/>
          </a:xfrm>
          <a:prstGeom prst="rect">
            <a:avLst/>
          </a:prstGeom>
          <a:solidFill>
            <a:srgbClr val="FFFFFF">
              <a:alpha val="25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g21f7fcd9794_0_0"/>
          <p:cNvGrpSpPr/>
          <p:nvPr/>
        </p:nvGrpSpPr>
        <p:grpSpPr>
          <a:xfrm>
            <a:off x="967351" y="2741787"/>
            <a:ext cx="1669688" cy="938669"/>
            <a:chOff x="354622" y="3725420"/>
            <a:chExt cx="1697700" cy="914793"/>
          </a:xfrm>
        </p:grpSpPr>
        <p:sp>
          <p:nvSpPr>
            <p:cNvPr id="105" name="Google Shape;105;g21f7fcd9794_0_0"/>
            <p:cNvSpPr txBox="1"/>
            <p:nvPr/>
          </p:nvSpPr>
          <p:spPr>
            <a:xfrm>
              <a:off x="554724" y="3725420"/>
              <a:ext cx="1297500" cy="5259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FFFFFF"/>
                </a:buClr>
                <a:buSzPts val="2700"/>
                <a:buFont typeface="Roboto Slab"/>
                <a:buNone/>
              </a:pPr>
              <a:r>
                <a:rPr lang="en-US" sz="3300" dirty="0">
                  <a:solidFill>
                    <a:srgbClr val="004C7E"/>
                  </a:solidFill>
                  <a:latin typeface="Roboto Slab"/>
                  <a:ea typeface="Roboto Slab"/>
                  <a:cs typeface="Roboto Slab"/>
                  <a:sym typeface="Roboto Slab"/>
                </a:rPr>
                <a:t>202%</a:t>
              </a:r>
              <a:endParaRPr sz="3300" i="0" u="none" strike="noStrike" cap="none" dirty="0">
                <a:solidFill>
                  <a:srgbClr val="004C7E"/>
                </a:solidFill>
              </a:endParaRPr>
            </a:p>
          </p:txBody>
        </p:sp>
        <p:sp>
          <p:nvSpPr>
            <p:cNvPr id="106" name="Google Shape;106;g21f7fcd9794_0_0"/>
            <p:cNvSpPr txBox="1"/>
            <p:nvPr/>
          </p:nvSpPr>
          <p:spPr>
            <a:xfrm>
              <a:off x="354622" y="4248413"/>
              <a:ext cx="1697700" cy="3918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FFFFFF"/>
                </a:buClr>
                <a:buSzPts val="900"/>
                <a:buFont typeface="Roboto"/>
                <a:buNone/>
              </a:pPr>
              <a:r>
                <a:rPr lang="en-US" sz="900" dirty="0">
                  <a:solidFill>
                    <a:srgbClr val="004C7E"/>
                  </a:solidFill>
                  <a:latin typeface="Roboto Medium"/>
                  <a:ea typeface="Roboto Medium"/>
                  <a:cs typeface="Roboto Medium"/>
                  <a:sym typeface="Roboto Medium"/>
                </a:rPr>
                <a:t>D2C SALES </a:t>
              </a:r>
              <a:br>
                <a:rPr lang="en-US" sz="900" dirty="0">
                  <a:solidFill>
                    <a:srgbClr val="004C7E"/>
                  </a:solidFill>
                  <a:latin typeface="Roboto Medium"/>
                  <a:ea typeface="Roboto Medium"/>
                  <a:cs typeface="Roboto Medium"/>
                  <a:sym typeface="Roboto Medium"/>
                </a:rPr>
              </a:br>
              <a:r>
                <a:rPr lang="en-US" sz="900" dirty="0">
                  <a:solidFill>
                    <a:srgbClr val="004C7E"/>
                  </a:solidFill>
                  <a:latin typeface="Roboto Medium"/>
                  <a:ea typeface="Roboto Medium"/>
                  <a:cs typeface="Roboto Medium"/>
                  <a:sym typeface="Roboto Medium"/>
                </a:rPr>
                <a:t>GROWTH</a:t>
              </a:r>
            </a:p>
          </p:txBody>
        </p:sp>
      </p:grpSp>
      <p:grpSp>
        <p:nvGrpSpPr>
          <p:cNvPr id="107" name="Google Shape;107;g21f7fcd9794_0_0"/>
          <p:cNvGrpSpPr/>
          <p:nvPr/>
        </p:nvGrpSpPr>
        <p:grpSpPr>
          <a:xfrm>
            <a:off x="967445" y="5175526"/>
            <a:ext cx="1669688" cy="938679"/>
            <a:chOff x="4166335" y="3799661"/>
            <a:chExt cx="1697700" cy="914803"/>
          </a:xfrm>
        </p:grpSpPr>
        <p:sp>
          <p:nvSpPr>
            <p:cNvPr id="108" name="Google Shape;108;g21f7fcd9794_0_0"/>
            <p:cNvSpPr txBox="1"/>
            <p:nvPr/>
          </p:nvSpPr>
          <p:spPr>
            <a:xfrm>
              <a:off x="4218260" y="3799661"/>
              <a:ext cx="1593900" cy="525900"/>
            </a:xfrm>
            <a:prstGeom prst="rect">
              <a:avLst/>
            </a:prstGeom>
            <a:noFill/>
            <a:ln>
              <a:noFill/>
            </a:ln>
          </p:spPr>
          <p:txBody>
            <a:bodyPr spcFirstLastPara="1" wrap="square" lIns="34275" tIns="34275" rIns="34275" bIns="34275" anchor="t" anchorCtr="0">
              <a:noAutofit/>
            </a:bodyPr>
            <a:lstStyle/>
            <a:p>
              <a:pPr marL="0" marR="0" lvl="0" indent="0" algn="ctr" rtl="0">
                <a:lnSpc>
                  <a:spcPct val="100000"/>
                </a:lnSpc>
                <a:spcBef>
                  <a:spcPts val="0"/>
                </a:spcBef>
                <a:spcAft>
                  <a:spcPts val="0"/>
                </a:spcAft>
                <a:buClr>
                  <a:srgbClr val="FFFFFF"/>
                </a:buClr>
                <a:buSzPts val="2700"/>
                <a:buFont typeface="Roboto Slab"/>
                <a:buNone/>
              </a:pPr>
              <a:r>
                <a:rPr lang="en-US" sz="3300" dirty="0">
                  <a:solidFill>
                    <a:srgbClr val="004C7E"/>
                  </a:solidFill>
                  <a:latin typeface="Roboto Slab"/>
                  <a:ea typeface="Roboto Slab"/>
                  <a:cs typeface="Roboto Slab"/>
                  <a:sym typeface="Roboto Slab"/>
                </a:rPr>
                <a:t>30+</a:t>
              </a:r>
              <a:endParaRPr sz="3300" b="0" i="0" u="none" strike="noStrike" cap="none" dirty="0">
                <a:solidFill>
                  <a:srgbClr val="004C7E"/>
                </a:solidFill>
                <a:latin typeface="Arial"/>
                <a:ea typeface="Arial"/>
                <a:cs typeface="Arial"/>
                <a:sym typeface="Arial"/>
              </a:endParaRPr>
            </a:p>
          </p:txBody>
        </p:sp>
        <p:sp>
          <p:nvSpPr>
            <p:cNvPr id="109" name="Google Shape;109;g21f7fcd9794_0_0"/>
            <p:cNvSpPr txBox="1"/>
            <p:nvPr/>
          </p:nvSpPr>
          <p:spPr>
            <a:xfrm>
              <a:off x="4166335" y="4322664"/>
              <a:ext cx="1697700" cy="391800"/>
            </a:xfrm>
            <a:prstGeom prst="rect">
              <a:avLst/>
            </a:prstGeom>
            <a:noFill/>
            <a:ln>
              <a:noFill/>
            </a:ln>
          </p:spPr>
          <p:txBody>
            <a:bodyPr spcFirstLastPara="1" wrap="square" lIns="34275" tIns="34275" rIns="34275" bIns="34275" anchor="t" anchorCtr="0">
              <a:noAutofit/>
            </a:bodyPr>
            <a:lstStyle/>
            <a:p>
              <a:pPr marL="0" lvl="0" indent="0" algn="ctr" rtl="0">
                <a:spcBef>
                  <a:spcPts val="0"/>
                </a:spcBef>
                <a:spcAft>
                  <a:spcPts val="0"/>
                </a:spcAft>
                <a:buClr>
                  <a:srgbClr val="FFFFFF"/>
                </a:buClr>
                <a:buSzPts val="900"/>
                <a:buFont typeface="Roboto"/>
                <a:buNone/>
              </a:pPr>
              <a:r>
                <a:rPr lang="en-US" sz="900" dirty="0">
                  <a:solidFill>
                    <a:srgbClr val="004C7E"/>
                  </a:solidFill>
                  <a:latin typeface="Roboto Medium"/>
                  <a:ea typeface="Roboto Medium"/>
                  <a:cs typeface="Roboto Medium"/>
                  <a:sym typeface="Roboto Medium"/>
                </a:rPr>
                <a:t>OPTIMIZED MARKETING AND ECOMMERCE CAMPAIGNS ACROSS 65 BRANDS</a:t>
              </a:r>
            </a:p>
          </p:txBody>
        </p:sp>
      </p:grpSp>
      <p:grpSp>
        <p:nvGrpSpPr>
          <p:cNvPr id="110" name="Google Shape;110;g21f7fcd9794_0_0"/>
          <p:cNvGrpSpPr/>
          <p:nvPr/>
        </p:nvGrpSpPr>
        <p:grpSpPr>
          <a:xfrm>
            <a:off x="967394" y="3971920"/>
            <a:ext cx="1669688" cy="938679"/>
            <a:chOff x="2033210" y="3725447"/>
            <a:chExt cx="1697700" cy="914803"/>
          </a:xfrm>
        </p:grpSpPr>
        <p:sp>
          <p:nvSpPr>
            <p:cNvPr id="111" name="Google Shape;111;g21f7fcd9794_0_0"/>
            <p:cNvSpPr txBox="1"/>
            <p:nvPr/>
          </p:nvSpPr>
          <p:spPr>
            <a:xfrm>
              <a:off x="2085135" y="3725447"/>
              <a:ext cx="1593900" cy="525900"/>
            </a:xfrm>
            <a:prstGeom prst="rect">
              <a:avLst/>
            </a:prstGeom>
            <a:noFill/>
            <a:ln>
              <a:noFill/>
            </a:ln>
          </p:spPr>
          <p:txBody>
            <a:bodyPr spcFirstLastPara="1" wrap="square" lIns="34275" tIns="34275" rIns="34275" bIns="34275" anchor="t" anchorCtr="0">
              <a:noAutofit/>
            </a:bodyPr>
            <a:lstStyle/>
            <a:p>
              <a:pPr marL="0" lvl="0" indent="0" algn="ctr" rtl="0">
                <a:spcBef>
                  <a:spcPts val="0"/>
                </a:spcBef>
                <a:spcAft>
                  <a:spcPts val="0"/>
                </a:spcAft>
                <a:buClr>
                  <a:srgbClr val="FFFFFF"/>
                </a:buClr>
                <a:buSzPts val="2700"/>
                <a:buFont typeface="Roboto Slab"/>
                <a:buNone/>
              </a:pPr>
              <a:r>
                <a:rPr lang="en-US" sz="3300" dirty="0">
                  <a:solidFill>
                    <a:srgbClr val="004C7E"/>
                  </a:solidFill>
                  <a:latin typeface="Roboto Slab"/>
                  <a:ea typeface="Roboto Slab"/>
                  <a:cs typeface="Roboto Slab"/>
                  <a:sym typeface="Roboto Slab"/>
                </a:rPr>
                <a:t>69%</a:t>
              </a:r>
              <a:endParaRPr sz="3300" dirty="0">
                <a:solidFill>
                  <a:srgbClr val="004C7E"/>
                </a:solidFill>
              </a:endParaRPr>
            </a:p>
            <a:p>
              <a:pPr marL="0" marR="0" lvl="0" indent="0" algn="ctr" rtl="0">
                <a:lnSpc>
                  <a:spcPct val="100000"/>
                </a:lnSpc>
                <a:spcBef>
                  <a:spcPts val="0"/>
                </a:spcBef>
                <a:spcAft>
                  <a:spcPts val="0"/>
                </a:spcAft>
                <a:buClr>
                  <a:srgbClr val="FFFFFF"/>
                </a:buClr>
                <a:buSzPts val="2700"/>
                <a:buFont typeface="Roboto Slab"/>
                <a:buNone/>
              </a:pPr>
              <a:endParaRPr sz="2800" dirty="0">
                <a:solidFill>
                  <a:srgbClr val="004C7E"/>
                </a:solidFill>
                <a:latin typeface="Roboto Slab"/>
                <a:ea typeface="Roboto Slab"/>
                <a:cs typeface="Roboto Slab"/>
                <a:sym typeface="Roboto Slab"/>
              </a:endParaRPr>
            </a:p>
          </p:txBody>
        </p:sp>
        <p:sp>
          <p:nvSpPr>
            <p:cNvPr id="112" name="Google Shape;112;g21f7fcd9794_0_0"/>
            <p:cNvSpPr txBox="1"/>
            <p:nvPr/>
          </p:nvSpPr>
          <p:spPr>
            <a:xfrm>
              <a:off x="2033210" y="4248450"/>
              <a:ext cx="1697700" cy="391800"/>
            </a:xfrm>
            <a:prstGeom prst="rect">
              <a:avLst/>
            </a:prstGeom>
            <a:noFill/>
            <a:ln>
              <a:noFill/>
            </a:ln>
          </p:spPr>
          <p:txBody>
            <a:bodyPr spcFirstLastPara="1" wrap="square" lIns="34275" tIns="34275" rIns="34275" bIns="34275" anchor="t" anchorCtr="0">
              <a:noAutofit/>
            </a:bodyPr>
            <a:lstStyle/>
            <a:p>
              <a:pPr marL="0" lvl="0" indent="0" algn="ctr" rtl="0">
                <a:spcBef>
                  <a:spcPts val="0"/>
                </a:spcBef>
                <a:spcAft>
                  <a:spcPts val="0"/>
                </a:spcAft>
                <a:buClr>
                  <a:srgbClr val="FFFFFF"/>
                </a:buClr>
                <a:buSzPts val="900"/>
                <a:buFont typeface="Roboto"/>
                <a:buNone/>
              </a:pPr>
              <a:r>
                <a:rPr lang="en-US" sz="900" dirty="0">
                  <a:solidFill>
                    <a:srgbClr val="004C7E"/>
                  </a:solidFill>
                  <a:latin typeface="Roboto Medium"/>
                  <a:ea typeface="Roboto Medium"/>
                  <a:cs typeface="Roboto Medium"/>
                  <a:sym typeface="Roboto Medium"/>
                </a:rPr>
                <a:t>ONLINE </a:t>
              </a:r>
              <a:br>
                <a:rPr lang="en-US" sz="900" dirty="0">
                  <a:solidFill>
                    <a:srgbClr val="004C7E"/>
                  </a:solidFill>
                  <a:latin typeface="Roboto Medium"/>
                  <a:ea typeface="Roboto Medium"/>
                  <a:cs typeface="Roboto Medium"/>
                  <a:sym typeface="Roboto Medium"/>
                </a:rPr>
              </a:br>
              <a:r>
                <a:rPr lang="en-US" sz="900" dirty="0">
                  <a:solidFill>
                    <a:srgbClr val="004C7E"/>
                  </a:solidFill>
                  <a:latin typeface="Roboto Medium"/>
                  <a:ea typeface="Roboto Medium"/>
                  <a:cs typeface="Roboto Medium"/>
                  <a:sym typeface="Roboto Medium"/>
                </a:rPr>
                <a:t>SALES GROWTH</a:t>
              </a:r>
            </a:p>
          </p:txBody>
        </p:sp>
      </p:grpSp>
      <p:pic>
        <p:nvPicPr>
          <p:cNvPr id="113" name="Google Shape;113;g21f7fcd9794_0_0" descr="Picture 7"/>
          <p:cNvPicPr preferRelativeResize="0"/>
          <p:nvPr/>
        </p:nvPicPr>
        <p:blipFill rotWithShape="1">
          <a:blip r:embed="rId7">
            <a:alphaModFix/>
          </a:blip>
          <a:srcRect/>
          <a:stretch/>
        </p:blipFill>
        <p:spPr>
          <a:xfrm>
            <a:off x="9669157" y="763587"/>
            <a:ext cx="1375309" cy="358780"/>
          </a:xfrm>
          <a:prstGeom prst="rect">
            <a:avLst/>
          </a:prstGeom>
          <a:noFill/>
          <a:ln>
            <a:noFill/>
          </a:ln>
        </p:spPr>
      </p:pic>
      <p:sp>
        <p:nvSpPr>
          <p:cNvPr id="114" name="Google Shape;114;g21f7fcd9794_0_0"/>
          <p:cNvSpPr/>
          <p:nvPr/>
        </p:nvSpPr>
        <p:spPr>
          <a:xfrm>
            <a:off x="3322050" y="3832800"/>
            <a:ext cx="7899000" cy="18000"/>
          </a:xfrm>
          <a:prstGeom prst="rect">
            <a:avLst/>
          </a:prstGeom>
          <a:solidFill>
            <a:srgbClr val="F8A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21f7fcd9794_0_0" descr="Slide Number"/>
          <p:cNvSpPr txBox="1"/>
          <p:nvPr/>
        </p:nvSpPr>
        <p:spPr>
          <a:xfrm>
            <a:off x="11725763" y="6429375"/>
            <a:ext cx="217500" cy="215400"/>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8A436"/>
                </a:solidFill>
                <a:latin typeface="Helvetica Neue"/>
                <a:ea typeface="Helvetica Neue"/>
                <a:cs typeface="Helvetica Neue"/>
                <a:sym typeface="Helvetica Neue"/>
              </a:rPr>
              <a:t>1</a:t>
            </a:fld>
            <a:endParaRPr sz="800" b="0" i="0" u="none" strike="noStrike" cap="none">
              <a:solidFill>
                <a:srgbClr val="F8A436"/>
              </a:solidFill>
              <a:latin typeface="Helvetica Neue"/>
              <a:ea typeface="Helvetica Neue"/>
              <a:cs typeface="Helvetica Neue"/>
              <a:sym typeface="Helvetica Neue"/>
            </a:endParaRPr>
          </a:p>
        </p:txBody>
      </p:sp>
      <p:sp>
        <p:nvSpPr>
          <p:cNvPr id="116" name="Google Shape;116;g21f7fcd9794_0_0" descr="Slide Number Placeholder 17"/>
          <p:cNvSpPr txBox="1"/>
          <p:nvPr/>
        </p:nvSpPr>
        <p:spPr>
          <a:xfrm>
            <a:off x="8934938" y="6429375"/>
            <a:ext cx="2652600" cy="215400"/>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rgbClr val="FFC000"/>
              </a:buClr>
              <a:buSzPts val="800"/>
              <a:buFont typeface="Roboto"/>
              <a:buNone/>
            </a:pPr>
            <a:r>
              <a:rPr lang="en-US" sz="800" b="0" i="0" u="none" strike="noStrike" cap="none">
                <a:solidFill>
                  <a:srgbClr val="F8A436"/>
                </a:solidFill>
                <a:latin typeface="Roboto"/>
                <a:ea typeface="Roboto"/>
                <a:cs typeface="Roboto"/>
                <a:sym typeface="Roboto"/>
              </a:rPr>
              <a:t>CONFIDENTIAL</a:t>
            </a:r>
            <a:endParaRPr>
              <a:solidFill>
                <a:srgbClr val="F8A436"/>
              </a:solidFill>
            </a:endParaRPr>
          </a:p>
        </p:txBody>
      </p:sp>
      <p:pic>
        <p:nvPicPr>
          <p:cNvPr id="117" name="Google Shape;117;g21f7fcd9794_0_0" descr="Picture 21"/>
          <p:cNvPicPr preferRelativeResize="0"/>
          <p:nvPr/>
        </p:nvPicPr>
        <p:blipFill rotWithShape="1">
          <a:blip r:embed="rId8">
            <a:alphaModFix/>
          </a:blip>
          <a:srcRect/>
          <a:stretch/>
        </p:blipFill>
        <p:spPr>
          <a:xfrm rot="428035">
            <a:off x="7269756" y="1227477"/>
            <a:ext cx="1684644" cy="598494"/>
          </a:xfrm>
          <a:prstGeom prst="rect">
            <a:avLst/>
          </a:prstGeom>
          <a:noFill/>
          <a:ln>
            <a:noFill/>
          </a:ln>
        </p:spPr>
      </p:pic>
      <p:sp>
        <p:nvSpPr>
          <p:cNvPr id="119" name="Google Shape;119;g21f7fcd9794_0_0"/>
          <p:cNvSpPr/>
          <p:nvPr/>
        </p:nvSpPr>
        <p:spPr>
          <a:xfrm>
            <a:off x="3352425" y="5150029"/>
            <a:ext cx="7899000" cy="1117712"/>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 name="Google Shape;120;g21f7fcd9794_0_0"/>
          <p:cNvPicPr preferRelativeResize="0"/>
          <p:nvPr/>
        </p:nvPicPr>
        <p:blipFill>
          <a:blip r:embed="rId9">
            <a:alphaModFix/>
          </a:blip>
          <a:stretch>
            <a:fillRect/>
          </a:stretch>
        </p:blipFill>
        <p:spPr>
          <a:xfrm>
            <a:off x="3445643" y="5549721"/>
            <a:ext cx="418780" cy="320459"/>
          </a:xfrm>
          <a:prstGeom prst="rect">
            <a:avLst/>
          </a:prstGeom>
          <a:noFill/>
          <a:ln>
            <a:noFill/>
          </a:ln>
        </p:spPr>
      </p:pic>
      <p:sp>
        <p:nvSpPr>
          <p:cNvPr id="121" name="Google Shape;121;g21f7fcd9794_0_0"/>
          <p:cNvSpPr txBox="1"/>
          <p:nvPr/>
        </p:nvSpPr>
        <p:spPr>
          <a:xfrm>
            <a:off x="3487965" y="5240509"/>
            <a:ext cx="7669500" cy="706317"/>
          </a:xfrm>
          <a:prstGeom prst="rect">
            <a:avLst/>
          </a:prstGeom>
          <a:noFill/>
          <a:ln>
            <a:noFill/>
          </a:ln>
        </p:spPr>
        <p:txBody>
          <a:bodyPr spcFirstLastPara="1" wrap="square" lIns="34275" tIns="34275" rIns="34275" bIns="34275" anchor="b" anchorCtr="0">
            <a:spAutoFit/>
          </a:bodyPr>
          <a:lstStyle/>
          <a:p>
            <a:pPr marL="0" lvl="0" indent="0" algn="l" rtl="0">
              <a:lnSpc>
                <a:spcPct val="115000"/>
              </a:lnSpc>
              <a:spcBef>
                <a:spcPts val="0"/>
              </a:spcBef>
              <a:spcAft>
                <a:spcPts val="0"/>
              </a:spcAft>
              <a:buClr>
                <a:schemeClr val="dk1"/>
              </a:buClr>
              <a:buSzPts val="1100"/>
              <a:buFont typeface="Arial"/>
              <a:buNone/>
            </a:pPr>
            <a:r>
              <a:rPr lang="en-US" sz="1800" dirty="0">
                <a:solidFill>
                  <a:srgbClr val="F8A436"/>
                </a:solidFill>
                <a:latin typeface="Roboto Slab Medium"/>
                <a:ea typeface="Roboto Slab Medium"/>
                <a:cs typeface="Roboto Slab Medium"/>
                <a:sym typeface="Roboto Slab Medium"/>
              </a:rPr>
              <a:t>“</a:t>
            </a:r>
            <a:r>
              <a:rPr lang="en-US" sz="1800" dirty="0" err="1">
                <a:solidFill>
                  <a:srgbClr val="F8A436"/>
                </a:solidFill>
                <a:latin typeface="Roboto Slab Medium"/>
                <a:ea typeface="Roboto Slab Medium"/>
                <a:cs typeface="Roboto Slab Medium"/>
                <a:sym typeface="Roboto Slab Medium"/>
              </a:rPr>
              <a:t>Intevity</a:t>
            </a:r>
            <a:r>
              <a:rPr lang="en-US" sz="1800" dirty="0">
                <a:solidFill>
                  <a:srgbClr val="F8A436"/>
                </a:solidFill>
                <a:latin typeface="Roboto Slab Medium"/>
                <a:ea typeface="Roboto Slab Medium"/>
                <a:cs typeface="Roboto Slab Medium"/>
                <a:sym typeface="Roboto Slab Medium"/>
              </a:rPr>
              <a:t> has delivered every step of the way from planning </a:t>
            </a:r>
            <a:br>
              <a:rPr lang="en-US" sz="1800" dirty="0">
                <a:solidFill>
                  <a:srgbClr val="F8A436"/>
                </a:solidFill>
                <a:latin typeface="Roboto Slab Medium"/>
                <a:ea typeface="Roboto Slab Medium"/>
                <a:cs typeface="Roboto Slab Medium"/>
                <a:sym typeface="Roboto Slab Medium"/>
              </a:rPr>
            </a:br>
            <a:r>
              <a:rPr lang="en-US" sz="1800" dirty="0">
                <a:solidFill>
                  <a:srgbClr val="F8A436"/>
                </a:solidFill>
                <a:latin typeface="Roboto Slab Medium"/>
                <a:ea typeface="Roboto Slab Medium"/>
                <a:cs typeface="Roboto Slab Medium"/>
                <a:sym typeface="Roboto Slab Medium"/>
              </a:rPr>
              <a:t>and strategy to technology and program management.”</a:t>
            </a:r>
          </a:p>
        </p:txBody>
      </p:sp>
      <p:sp>
        <p:nvSpPr>
          <p:cNvPr id="122" name="Google Shape;122;g21f7fcd9794_0_0"/>
          <p:cNvSpPr txBox="1"/>
          <p:nvPr/>
        </p:nvSpPr>
        <p:spPr>
          <a:xfrm>
            <a:off x="3541542" y="5963566"/>
            <a:ext cx="7365600" cy="210797"/>
          </a:xfrm>
          <a:prstGeom prst="rect">
            <a:avLst/>
          </a:prstGeom>
          <a:noFill/>
          <a:ln>
            <a:noFill/>
          </a:ln>
        </p:spPr>
        <p:txBody>
          <a:bodyPr spcFirstLastPara="1" wrap="square" lIns="34275" tIns="34275" rIns="34275" bIns="34275" anchor="b" anchorCtr="0">
            <a:spAutoFit/>
          </a:bodyPr>
          <a:lstStyle/>
          <a:p>
            <a:pPr marL="0" lvl="0" indent="0" algn="l" rtl="0">
              <a:lnSpc>
                <a:spcPct val="115000"/>
              </a:lnSpc>
              <a:spcBef>
                <a:spcPts val="0"/>
              </a:spcBef>
              <a:spcAft>
                <a:spcPts val="0"/>
              </a:spcAft>
              <a:buClr>
                <a:schemeClr val="dk1"/>
              </a:buClr>
              <a:buSzPts val="1100"/>
              <a:buFont typeface="Arial"/>
              <a:buNone/>
            </a:pPr>
            <a:r>
              <a:rPr lang="en-US" sz="800" dirty="0">
                <a:solidFill>
                  <a:srgbClr val="FFFFFF"/>
                </a:solidFill>
                <a:latin typeface="Roboto"/>
                <a:ea typeface="Roboto"/>
                <a:cs typeface="Roboto"/>
                <a:sym typeface="Roboto"/>
              </a:rPr>
              <a:t>– LEWIS BROADNAX, Sazerac</a:t>
            </a:r>
            <a:endParaRPr sz="800" i="0" u="none" strike="noStrike" cap="none" dirty="0">
              <a:solidFill>
                <a:srgbClr val="FFFFFF"/>
              </a:solidFill>
              <a:latin typeface="Roboto"/>
              <a:ea typeface="Roboto"/>
              <a:cs typeface="Roboto"/>
              <a:sym typeface="Roboto"/>
            </a:endParaRPr>
          </a:p>
        </p:txBody>
      </p:sp>
      <p:pic>
        <p:nvPicPr>
          <p:cNvPr id="2" name="Google Shape;94;p1">
            <a:extLst>
              <a:ext uri="{FF2B5EF4-FFF2-40B4-BE49-F238E27FC236}">
                <a16:creationId xmlns:a16="http://schemas.microsoft.com/office/drawing/2014/main" id="{63FD6D40-2347-DA97-A98A-D28F246C772B}"/>
              </a:ext>
            </a:extLst>
          </p:cNvPr>
          <p:cNvPicPr preferRelativeResize="0"/>
          <p:nvPr/>
        </p:nvPicPr>
        <p:blipFill rotWithShape="1">
          <a:blip r:embed="rId10">
            <a:alphaModFix/>
          </a:blip>
          <a:srcRect/>
          <a:stretch/>
        </p:blipFill>
        <p:spPr>
          <a:xfrm>
            <a:off x="3322050" y="2611403"/>
            <a:ext cx="1936053" cy="10566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 descr="Picture 2"/>
          <p:cNvPicPr preferRelativeResize="0"/>
          <p:nvPr/>
        </p:nvPicPr>
        <p:blipFill rotWithShape="1">
          <a:blip r:embed="rId3">
            <a:alphaModFix/>
          </a:blip>
          <a:srcRect/>
          <a:stretch/>
        </p:blipFill>
        <p:spPr>
          <a:xfrm>
            <a:off x="10153650" y="3705225"/>
            <a:ext cx="1365250" cy="2627313"/>
          </a:xfrm>
          <a:prstGeom prst="rect">
            <a:avLst/>
          </a:prstGeom>
          <a:noFill/>
          <a:ln>
            <a:noFill/>
          </a:ln>
        </p:spPr>
      </p:pic>
      <p:sp>
        <p:nvSpPr>
          <p:cNvPr id="108" name="Google Shape;108;p2" descr="Rectangle 1"/>
          <p:cNvSpPr txBox="1"/>
          <p:nvPr/>
        </p:nvSpPr>
        <p:spPr>
          <a:xfrm>
            <a:off x="6543675" y="3063875"/>
            <a:ext cx="3079750" cy="3310710"/>
          </a:xfrm>
          <a:prstGeom prst="rect">
            <a:avLst/>
          </a:prstGeom>
          <a:noFill/>
          <a:ln>
            <a:noFill/>
          </a:ln>
        </p:spPr>
        <p:txBody>
          <a:bodyPr spcFirstLastPara="1" wrap="square" lIns="45700" tIns="45700" rIns="45700" bIns="45700" anchor="t" anchorCtr="0">
            <a:spAutoFit/>
          </a:bodyPr>
          <a:lstStyle/>
          <a:p>
            <a:pPr marL="0" marR="0" lvl="0" indent="0" algn="l" rtl="0">
              <a:lnSpc>
                <a:spcPct val="140000"/>
              </a:lnSpc>
              <a:spcBef>
                <a:spcPts val="0"/>
              </a:spcBef>
              <a:spcAft>
                <a:spcPts val="0"/>
              </a:spcAft>
              <a:buClr>
                <a:srgbClr val="094B7C"/>
              </a:buClr>
              <a:buSzPts val="1000"/>
              <a:buFont typeface="Roboto Slab Light"/>
              <a:buNone/>
            </a:pPr>
            <a:r>
              <a:rPr lang="en-US" sz="1000" b="0" i="0" u="none" strike="noStrike" cap="none">
                <a:solidFill>
                  <a:srgbClr val="094B7C"/>
                </a:solidFill>
                <a:latin typeface="Roboto Slab Light"/>
                <a:ea typeface="Roboto Slab Light"/>
                <a:cs typeface="Roboto Slab Light"/>
                <a:sym typeface="Roboto Slab Light"/>
              </a:rPr>
              <a:t>THE RESULT</a:t>
            </a:r>
            <a:endParaRPr/>
          </a:p>
          <a:p>
            <a:pPr marL="0" marR="0" lvl="0" indent="0" algn="l" rtl="0">
              <a:lnSpc>
                <a:spcPct val="155555"/>
              </a:lnSpc>
              <a:spcBef>
                <a:spcPts val="0"/>
              </a:spcBef>
              <a:spcAft>
                <a:spcPts val="0"/>
              </a:spcAft>
              <a:buClr>
                <a:srgbClr val="094B7C"/>
              </a:buClr>
              <a:buSzPts val="900"/>
              <a:buFont typeface="Roboto Slab Light"/>
              <a:buNone/>
            </a:pPr>
            <a:r>
              <a:rPr lang="en-US" sz="900" b="0" i="0" u="none" strike="noStrike" cap="none">
                <a:solidFill>
                  <a:srgbClr val="094B7C"/>
                </a:solidFill>
                <a:latin typeface="Roboto Slab Light"/>
                <a:ea typeface="Roboto Slab Light"/>
                <a:cs typeface="Roboto Slab Light"/>
                <a:sym typeface="Roboto Slab Light"/>
              </a:rPr>
              <a:t>We worked side-by-side with Sazerac to plan, scope, and design their solution through analysis of 375+ brands. By redefining their approach towards transformation, we were able to implement ambitious D2C and market engagement strategies. This included using Adobe for CMS and eCommerce platforms. </a:t>
            </a:r>
            <a:endParaRPr/>
          </a:p>
          <a:p>
            <a:pPr marL="0" marR="0" lvl="0" indent="0" algn="l" rtl="0">
              <a:lnSpc>
                <a:spcPct val="155555"/>
              </a:lnSpc>
              <a:spcBef>
                <a:spcPts val="0"/>
              </a:spcBef>
              <a:spcAft>
                <a:spcPts val="0"/>
              </a:spcAft>
              <a:buClr>
                <a:srgbClr val="094B7C"/>
              </a:buClr>
              <a:buSzPts val="900"/>
              <a:buFont typeface="Roboto Slab Light"/>
              <a:buNone/>
            </a:pPr>
            <a:endParaRPr sz="900" b="0" i="0" u="none" strike="noStrike" cap="none">
              <a:solidFill>
                <a:srgbClr val="094B7C"/>
              </a:solidFill>
              <a:latin typeface="Roboto Slab Light"/>
              <a:ea typeface="Roboto Slab Light"/>
              <a:cs typeface="Roboto Slab Light"/>
              <a:sym typeface="Roboto Slab Light"/>
            </a:endParaRPr>
          </a:p>
          <a:p>
            <a:pPr marL="0" marR="0" lvl="0" indent="0" algn="l" rtl="0">
              <a:lnSpc>
                <a:spcPct val="155555"/>
              </a:lnSpc>
              <a:spcBef>
                <a:spcPts val="0"/>
              </a:spcBef>
              <a:spcAft>
                <a:spcPts val="0"/>
              </a:spcAft>
              <a:buClr>
                <a:srgbClr val="094B7C"/>
              </a:buClr>
              <a:buSzPts val="900"/>
              <a:buFont typeface="Roboto Slab Light"/>
              <a:buNone/>
            </a:pPr>
            <a:r>
              <a:rPr lang="en-US" sz="900" b="0" i="0" u="none" strike="noStrike" cap="none">
                <a:solidFill>
                  <a:srgbClr val="094B7C"/>
                </a:solidFill>
                <a:latin typeface="Roboto Slab Light"/>
                <a:ea typeface="Roboto Slab Light"/>
                <a:cs typeface="Roboto Slab Light"/>
                <a:sym typeface="Roboto Slab Light"/>
              </a:rPr>
              <a:t>Revenue-boosting quick wins and improved performance across brands and product categories made the project self-funding. And with our consolidation efforts and strategic guidance, Sazerac was able to capitalize on surging customer demand during the pandemic. </a:t>
            </a:r>
            <a:endParaRPr/>
          </a:p>
          <a:p>
            <a:pPr marL="0" marR="0" lvl="0" indent="0" algn="l" rtl="0">
              <a:lnSpc>
                <a:spcPct val="140000"/>
              </a:lnSpc>
              <a:spcBef>
                <a:spcPts val="0"/>
              </a:spcBef>
              <a:spcAft>
                <a:spcPts val="0"/>
              </a:spcAft>
              <a:buClr>
                <a:srgbClr val="094B7C"/>
              </a:buClr>
              <a:buSzPts val="1000"/>
              <a:buFont typeface="Roboto Slab Light"/>
              <a:buNone/>
            </a:pPr>
            <a:br>
              <a:rPr lang="en-US" sz="1000" b="0" i="0" u="none" strike="noStrike" cap="none">
                <a:solidFill>
                  <a:srgbClr val="094B7C"/>
                </a:solidFill>
                <a:latin typeface="Roboto Slab Light"/>
                <a:ea typeface="Roboto Slab Light"/>
                <a:cs typeface="Roboto Slab Light"/>
                <a:sym typeface="Roboto Slab Light"/>
              </a:rPr>
            </a:br>
            <a:endParaRPr sz="1000" b="0" i="0" u="none" strike="noStrike" cap="none">
              <a:solidFill>
                <a:srgbClr val="094B7C"/>
              </a:solidFill>
              <a:latin typeface="Roboto Slab Light"/>
              <a:ea typeface="Roboto Slab Light"/>
              <a:cs typeface="Roboto Slab Light"/>
              <a:sym typeface="Roboto Slab Light"/>
            </a:endParaRPr>
          </a:p>
          <a:p>
            <a:pPr marL="0" marR="0" lvl="0" indent="0" algn="l" rtl="0">
              <a:lnSpc>
                <a:spcPct val="140000"/>
              </a:lnSpc>
              <a:spcBef>
                <a:spcPts val="0"/>
              </a:spcBef>
              <a:spcAft>
                <a:spcPts val="0"/>
              </a:spcAft>
              <a:buClr>
                <a:srgbClr val="094B7C"/>
              </a:buClr>
              <a:buSzPts val="1000"/>
              <a:buFont typeface="Roboto Slab Light"/>
              <a:buNone/>
            </a:pPr>
            <a:br>
              <a:rPr lang="en-US" sz="1000" b="0" i="0" u="none" strike="noStrike" cap="none">
                <a:solidFill>
                  <a:srgbClr val="094B7C"/>
                </a:solidFill>
                <a:latin typeface="Roboto Slab Light"/>
                <a:ea typeface="Roboto Slab Light"/>
                <a:cs typeface="Roboto Slab Light"/>
                <a:sym typeface="Roboto Slab Light"/>
              </a:rPr>
            </a:br>
            <a:endParaRPr sz="1000" b="0" i="0" u="none" strike="noStrike" cap="none">
              <a:solidFill>
                <a:srgbClr val="094B7C"/>
              </a:solidFill>
              <a:latin typeface="Roboto Slab Light"/>
              <a:ea typeface="Roboto Slab Light"/>
              <a:cs typeface="Roboto Slab Light"/>
              <a:sym typeface="Roboto Slab Light"/>
            </a:endParaRPr>
          </a:p>
        </p:txBody>
      </p:sp>
      <p:sp>
        <p:nvSpPr>
          <p:cNvPr id="109" name="Google Shape;109;p2" descr="Rectangle 70"/>
          <p:cNvSpPr txBox="1"/>
          <p:nvPr/>
        </p:nvSpPr>
        <p:spPr>
          <a:xfrm>
            <a:off x="1000125" y="684213"/>
            <a:ext cx="4338638" cy="326304"/>
          </a:xfrm>
          <a:prstGeom prst="rect">
            <a:avLst/>
          </a:prstGeom>
          <a:noFill/>
          <a:ln>
            <a:noFill/>
          </a:ln>
        </p:spPr>
        <p:txBody>
          <a:bodyPr spcFirstLastPara="1" wrap="square" lIns="45700" tIns="45700" rIns="45700" bIns="45700" anchor="t" anchorCtr="0">
            <a:spAutoFit/>
          </a:bodyPr>
          <a:lstStyle/>
          <a:p>
            <a:pPr marL="0" marR="0" lvl="0" indent="0" algn="l" rtl="0">
              <a:lnSpc>
                <a:spcPct val="200000"/>
              </a:lnSpc>
              <a:spcBef>
                <a:spcPts val="0"/>
              </a:spcBef>
              <a:spcAft>
                <a:spcPts val="0"/>
              </a:spcAft>
              <a:buClr>
                <a:srgbClr val="F8A436"/>
              </a:buClr>
              <a:buSzPts val="900"/>
              <a:buFont typeface="Roboto"/>
              <a:buNone/>
            </a:pPr>
            <a:r>
              <a:rPr lang="en-US" sz="900" b="0" i="0" u="none" strike="noStrike" cap="none">
                <a:solidFill>
                  <a:srgbClr val="F8A436"/>
                </a:solidFill>
                <a:latin typeface="Roboto"/>
                <a:ea typeface="Roboto"/>
                <a:cs typeface="Roboto"/>
                <a:sym typeface="Roboto"/>
              </a:rPr>
              <a:t>CASE STUDY</a:t>
            </a:r>
            <a:endParaRPr/>
          </a:p>
        </p:txBody>
      </p:sp>
      <p:sp>
        <p:nvSpPr>
          <p:cNvPr id="110" name="Google Shape;110;p2" descr="Rectangle 10"/>
          <p:cNvSpPr txBox="1"/>
          <p:nvPr/>
        </p:nvSpPr>
        <p:spPr>
          <a:xfrm>
            <a:off x="3205163" y="1616075"/>
            <a:ext cx="5598595" cy="83099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94B7C"/>
              </a:buClr>
              <a:buSzPts val="2400"/>
              <a:buFont typeface="Roboto Slab"/>
              <a:buNone/>
            </a:pPr>
            <a:r>
              <a:rPr lang="en-US" sz="2400" b="0" i="0" u="none" strike="noStrike" cap="none">
                <a:solidFill>
                  <a:srgbClr val="094B7C"/>
                </a:solidFill>
                <a:latin typeface="Roboto Slab"/>
                <a:ea typeface="Roboto Slab"/>
                <a:cs typeface="Roboto Slab"/>
                <a:sym typeface="Roboto Slab"/>
              </a:rPr>
              <a:t>A strategy to quench the growing thirst of D2C customers</a:t>
            </a:r>
            <a:endParaRPr/>
          </a:p>
        </p:txBody>
      </p:sp>
      <p:sp>
        <p:nvSpPr>
          <p:cNvPr id="111" name="Google Shape;111;p2" descr="Rectangle 19"/>
          <p:cNvSpPr txBox="1"/>
          <p:nvPr/>
        </p:nvSpPr>
        <p:spPr>
          <a:xfrm>
            <a:off x="3214688" y="2492375"/>
            <a:ext cx="7988300" cy="3841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8A436"/>
              </a:buClr>
              <a:buSzPts val="1900"/>
              <a:buFont typeface="Roboto Slab"/>
              <a:buNone/>
            </a:pPr>
            <a:r>
              <a:rPr lang="en-US" sz="1900" b="0" i="0" u="none" strike="noStrike" cap="none">
                <a:solidFill>
                  <a:srgbClr val="F8A436"/>
                </a:solidFill>
                <a:latin typeface="Roboto Slab"/>
                <a:ea typeface="Roboto Slab"/>
                <a:cs typeface="Roboto Slab"/>
                <a:sym typeface="Roboto Slab"/>
              </a:rPr>
              <a:t>Unlocking a 202% YOY increase in D2C alcohol sales</a:t>
            </a:r>
            <a:endParaRPr/>
          </a:p>
        </p:txBody>
      </p:sp>
      <p:pic>
        <p:nvPicPr>
          <p:cNvPr id="112" name="Google Shape;112;p2" descr="Picture 66"/>
          <p:cNvPicPr preferRelativeResize="0"/>
          <p:nvPr/>
        </p:nvPicPr>
        <p:blipFill rotWithShape="1">
          <a:blip r:embed="rId4">
            <a:alphaModFix/>
          </a:blip>
          <a:srcRect/>
          <a:stretch/>
        </p:blipFill>
        <p:spPr>
          <a:xfrm>
            <a:off x="271463" y="5667375"/>
            <a:ext cx="2336800" cy="989013"/>
          </a:xfrm>
          <a:prstGeom prst="rect">
            <a:avLst/>
          </a:prstGeom>
          <a:noFill/>
          <a:ln>
            <a:noFill/>
          </a:ln>
        </p:spPr>
      </p:pic>
      <p:cxnSp>
        <p:nvCxnSpPr>
          <p:cNvPr id="113" name="Google Shape;113;p2" descr="Straight Connector 22"/>
          <p:cNvCxnSpPr/>
          <p:nvPr/>
        </p:nvCxnSpPr>
        <p:spPr>
          <a:xfrm rot="10800000">
            <a:off x="368300" y="5222875"/>
            <a:ext cx="2239963" cy="0"/>
          </a:xfrm>
          <a:prstGeom prst="straightConnector1">
            <a:avLst/>
          </a:prstGeom>
          <a:noFill/>
          <a:ln w="22225" cap="flat" cmpd="sng">
            <a:solidFill>
              <a:srgbClr val="F8A436"/>
            </a:solidFill>
            <a:prstDash val="solid"/>
            <a:round/>
            <a:headEnd type="none" w="sm" len="sm"/>
            <a:tailEnd type="none" w="sm" len="sm"/>
          </a:ln>
        </p:spPr>
      </p:cxnSp>
      <p:sp>
        <p:nvSpPr>
          <p:cNvPr id="114" name="Google Shape;114;p2" descr="Rectangle 23"/>
          <p:cNvSpPr txBox="1"/>
          <p:nvPr/>
        </p:nvSpPr>
        <p:spPr>
          <a:xfrm>
            <a:off x="3214688" y="3063875"/>
            <a:ext cx="3097212" cy="2592565"/>
          </a:xfrm>
          <a:prstGeom prst="rect">
            <a:avLst/>
          </a:prstGeom>
          <a:noFill/>
          <a:ln>
            <a:noFill/>
          </a:ln>
        </p:spPr>
        <p:txBody>
          <a:bodyPr spcFirstLastPara="1" wrap="square" lIns="45700" tIns="45700" rIns="45700" bIns="45700" anchor="t" anchorCtr="0">
            <a:spAutoFit/>
          </a:bodyPr>
          <a:lstStyle/>
          <a:p>
            <a:pPr marL="0" marR="0" lvl="0" indent="0" algn="l" rtl="0">
              <a:lnSpc>
                <a:spcPct val="140000"/>
              </a:lnSpc>
              <a:spcBef>
                <a:spcPts val="0"/>
              </a:spcBef>
              <a:spcAft>
                <a:spcPts val="0"/>
              </a:spcAft>
              <a:buClr>
                <a:srgbClr val="094B7C"/>
              </a:buClr>
              <a:buSzPts val="1000"/>
              <a:buFont typeface="Roboto Slab Light"/>
              <a:buNone/>
            </a:pPr>
            <a:r>
              <a:rPr lang="en-US" sz="1000" b="0" i="0" u="none" strike="noStrike" cap="none">
                <a:solidFill>
                  <a:srgbClr val="094B7C"/>
                </a:solidFill>
                <a:latin typeface="Roboto Slab Light"/>
                <a:ea typeface="Roboto Slab Light"/>
                <a:cs typeface="Roboto Slab Light"/>
                <a:sym typeface="Roboto Slab Light"/>
              </a:rPr>
              <a:t>THE ASK</a:t>
            </a:r>
            <a:endParaRPr/>
          </a:p>
          <a:p>
            <a:pPr marL="0" marR="0" lvl="0" indent="0" algn="l" rtl="0">
              <a:lnSpc>
                <a:spcPct val="155555"/>
              </a:lnSpc>
              <a:spcBef>
                <a:spcPts val="0"/>
              </a:spcBef>
              <a:spcAft>
                <a:spcPts val="0"/>
              </a:spcAft>
              <a:buClr>
                <a:srgbClr val="094B7C"/>
              </a:buClr>
              <a:buSzPts val="900"/>
              <a:buFont typeface="Roboto Slab Light"/>
              <a:buNone/>
            </a:pPr>
            <a:r>
              <a:rPr lang="en-US" sz="900" b="0" i="0" u="none" strike="noStrike" cap="none">
                <a:solidFill>
                  <a:srgbClr val="094B7C"/>
                </a:solidFill>
                <a:latin typeface="Roboto Slab Light"/>
                <a:ea typeface="Roboto Slab Light"/>
                <a:cs typeface="Roboto Slab Light"/>
                <a:sym typeface="Roboto Slab Light"/>
              </a:rPr>
              <a:t>To consolidate Sazerac’s 375+ brand portfolio under a single eCommerce umbrella – simplifying partnerships, boosting sales, and nurturing customer relationships. </a:t>
            </a:r>
            <a:endParaRPr/>
          </a:p>
          <a:p>
            <a:pPr marL="0" marR="0" lvl="0" indent="0" algn="l" rtl="0">
              <a:lnSpc>
                <a:spcPct val="140000"/>
              </a:lnSpc>
              <a:spcBef>
                <a:spcPts val="0"/>
              </a:spcBef>
              <a:spcAft>
                <a:spcPts val="0"/>
              </a:spcAft>
              <a:buClr>
                <a:srgbClr val="094B7C"/>
              </a:buClr>
              <a:buSzPts val="1000"/>
              <a:buFont typeface="Roboto Slab Light"/>
              <a:buNone/>
            </a:pPr>
            <a:endParaRPr sz="1000" b="0" i="0" u="none" strike="noStrike" cap="none">
              <a:solidFill>
                <a:srgbClr val="094B7C"/>
              </a:solidFill>
              <a:latin typeface="Roboto Slab Light"/>
              <a:ea typeface="Roboto Slab Light"/>
              <a:cs typeface="Roboto Slab Light"/>
              <a:sym typeface="Roboto Slab Light"/>
            </a:endParaRPr>
          </a:p>
          <a:p>
            <a:pPr marL="0" marR="0" lvl="0" indent="0" algn="l" rtl="0">
              <a:lnSpc>
                <a:spcPct val="140000"/>
              </a:lnSpc>
              <a:spcBef>
                <a:spcPts val="0"/>
              </a:spcBef>
              <a:spcAft>
                <a:spcPts val="0"/>
              </a:spcAft>
              <a:buClr>
                <a:srgbClr val="094B7C"/>
              </a:buClr>
              <a:buSzPts val="1000"/>
              <a:buFont typeface="Roboto Slab Light"/>
              <a:buNone/>
            </a:pPr>
            <a:r>
              <a:rPr lang="en-US" sz="1000" b="0" i="0" u="none" strike="noStrike" cap="none">
                <a:solidFill>
                  <a:srgbClr val="094B7C"/>
                </a:solidFill>
                <a:latin typeface="Roboto Slab Light"/>
                <a:ea typeface="Roboto Slab Light"/>
                <a:cs typeface="Roboto Slab Light"/>
                <a:sym typeface="Roboto Slab Light"/>
              </a:rPr>
              <a:t>THE DISCOVERY</a:t>
            </a:r>
            <a:endParaRPr/>
          </a:p>
          <a:p>
            <a:pPr marL="0" marR="0" lvl="0" indent="0" algn="l" rtl="0">
              <a:lnSpc>
                <a:spcPct val="140000"/>
              </a:lnSpc>
              <a:spcBef>
                <a:spcPts val="0"/>
              </a:spcBef>
              <a:spcAft>
                <a:spcPts val="0"/>
              </a:spcAft>
              <a:buClr>
                <a:srgbClr val="094B7C"/>
              </a:buClr>
              <a:buSzPts val="900"/>
              <a:buFont typeface="Roboto Slab Light"/>
              <a:buNone/>
            </a:pPr>
            <a:r>
              <a:rPr lang="en-US" sz="900" b="0" i="0" u="none" strike="noStrike" cap="none">
                <a:solidFill>
                  <a:srgbClr val="094B7C"/>
                </a:solidFill>
                <a:latin typeface="Roboto Slab Light"/>
                <a:ea typeface="Roboto Slab Light"/>
                <a:cs typeface="Roboto Slab Light"/>
                <a:sym typeface="Roboto Slab Light"/>
              </a:rPr>
              <a:t>Through workshops and nine months of partner assessments, we helped Sazerac recognize the opportunity to do more than just improve their existing systems. By capitalizing on emerging market trends towards D2C sales, they could position themselves for global expansion. To do so, we charted a path towards becoming a force in the D2C alcohol market.</a:t>
            </a:r>
            <a:br>
              <a:rPr lang="en-US" sz="1000" b="0" i="0" u="none" strike="noStrike" cap="none">
                <a:solidFill>
                  <a:srgbClr val="094B7C"/>
                </a:solidFill>
                <a:latin typeface="Roboto Slab Light"/>
                <a:ea typeface="Roboto Slab Light"/>
                <a:cs typeface="Roboto Slab Light"/>
                <a:sym typeface="Roboto Slab Light"/>
              </a:rPr>
            </a:br>
            <a:endParaRPr sz="1000" b="0" i="0" u="none" strike="noStrike" cap="none">
              <a:solidFill>
                <a:srgbClr val="094B7C"/>
              </a:solidFill>
              <a:latin typeface="Roboto Slab Light"/>
              <a:ea typeface="Roboto Slab Light"/>
              <a:cs typeface="Roboto Slab Light"/>
              <a:sym typeface="Roboto Slab Light"/>
            </a:endParaRPr>
          </a:p>
        </p:txBody>
      </p:sp>
      <p:pic>
        <p:nvPicPr>
          <p:cNvPr id="115" name="Google Shape;115;p2" descr="Picture 16"/>
          <p:cNvPicPr preferRelativeResize="0"/>
          <p:nvPr/>
        </p:nvPicPr>
        <p:blipFill rotWithShape="1">
          <a:blip r:embed="rId5">
            <a:alphaModFix/>
          </a:blip>
          <a:srcRect/>
          <a:stretch/>
        </p:blipFill>
        <p:spPr>
          <a:xfrm>
            <a:off x="9667875" y="760413"/>
            <a:ext cx="1382713" cy="361950"/>
          </a:xfrm>
          <a:prstGeom prst="rect">
            <a:avLst/>
          </a:prstGeom>
          <a:noFill/>
          <a:ln>
            <a:noFill/>
          </a:ln>
        </p:spPr>
      </p:pic>
      <p:pic>
        <p:nvPicPr>
          <p:cNvPr id="116" name="Google Shape;116;p2" descr="Picture 21"/>
          <p:cNvPicPr preferRelativeResize="0"/>
          <p:nvPr/>
        </p:nvPicPr>
        <p:blipFill rotWithShape="1">
          <a:blip r:embed="rId6">
            <a:alphaModFix/>
          </a:blip>
          <a:srcRect/>
          <a:stretch/>
        </p:blipFill>
        <p:spPr>
          <a:xfrm rot="289083">
            <a:off x="5056188" y="1661569"/>
            <a:ext cx="1343025" cy="423863"/>
          </a:xfrm>
          <a:prstGeom prst="rect">
            <a:avLst/>
          </a:prstGeom>
          <a:noFill/>
          <a:ln>
            <a:noFill/>
          </a:ln>
        </p:spPr>
      </p:pic>
      <p:pic>
        <p:nvPicPr>
          <p:cNvPr id="117" name="Google Shape;117;p2" descr="Picture 31"/>
          <p:cNvPicPr preferRelativeResize="0"/>
          <p:nvPr/>
        </p:nvPicPr>
        <p:blipFill rotWithShape="1">
          <a:blip r:embed="rId7">
            <a:alphaModFix/>
          </a:blip>
          <a:srcRect/>
          <a:stretch/>
        </p:blipFill>
        <p:spPr>
          <a:xfrm rot="412363">
            <a:off x="6323013" y="3233738"/>
            <a:ext cx="1377950" cy="112712"/>
          </a:xfrm>
          <a:prstGeom prst="rect">
            <a:avLst/>
          </a:prstGeom>
          <a:noFill/>
          <a:ln>
            <a:noFill/>
          </a:ln>
        </p:spPr>
      </p:pic>
      <p:pic>
        <p:nvPicPr>
          <p:cNvPr id="118" name="Google Shape;118;p2" descr="Picture 32"/>
          <p:cNvPicPr preferRelativeResize="0"/>
          <p:nvPr/>
        </p:nvPicPr>
        <p:blipFill rotWithShape="1">
          <a:blip r:embed="rId8">
            <a:alphaModFix/>
          </a:blip>
          <a:srcRect/>
          <a:stretch/>
        </p:blipFill>
        <p:spPr>
          <a:xfrm>
            <a:off x="11969750" y="0"/>
            <a:ext cx="222250" cy="6858000"/>
          </a:xfrm>
          <a:prstGeom prst="rect">
            <a:avLst/>
          </a:prstGeom>
          <a:noFill/>
          <a:ln>
            <a:noFill/>
          </a:ln>
        </p:spPr>
      </p:pic>
      <p:pic>
        <p:nvPicPr>
          <p:cNvPr id="119" name="Google Shape;119;p2" descr="Picture 66"/>
          <p:cNvPicPr preferRelativeResize="0"/>
          <p:nvPr/>
        </p:nvPicPr>
        <p:blipFill rotWithShape="1">
          <a:blip r:embed="rId4">
            <a:alphaModFix/>
          </a:blip>
          <a:srcRect/>
          <a:stretch/>
        </p:blipFill>
        <p:spPr>
          <a:xfrm>
            <a:off x="9667875" y="1624013"/>
            <a:ext cx="2338388" cy="989012"/>
          </a:xfrm>
          <a:prstGeom prst="rect">
            <a:avLst/>
          </a:prstGeom>
          <a:noFill/>
          <a:ln>
            <a:noFill/>
          </a:ln>
        </p:spPr>
      </p:pic>
      <p:sp>
        <p:nvSpPr>
          <p:cNvPr id="120" name="Google Shape;120;p2"/>
          <p:cNvSpPr txBox="1"/>
          <p:nvPr/>
        </p:nvSpPr>
        <p:spPr>
          <a:xfrm>
            <a:off x="11142663" y="6429375"/>
            <a:ext cx="209550" cy="217488"/>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800" b="0" i="0" u="none" strike="noStrike" cap="none">
                <a:solidFill>
                  <a:srgbClr val="FFC000"/>
                </a:solidFill>
                <a:latin typeface="Helvetica Neue"/>
                <a:ea typeface="Helvetica Neue"/>
                <a:cs typeface="Helvetica Neue"/>
                <a:sym typeface="Helvetica Neue"/>
              </a:rPr>
              <a:t>2</a:t>
            </a:fld>
            <a:endParaRPr sz="800" b="0" i="0" u="none" strike="noStrike" cap="none">
              <a:solidFill>
                <a:srgbClr val="FFC000"/>
              </a:solidFill>
              <a:latin typeface="Helvetica Neue"/>
              <a:ea typeface="Helvetica Neue"/>
              <a:cs typeface="Helvetica Neue"/>
              <a:sym typeface="Helvetica Neue"/>
            </a:endParaRPr>
          </a:p>
        </p:txBody>
      </p:sp>
      <p:sp>
        <p:nvSpPr>
          <p:cNvPr id="121" name="Google Shape;121;p2" descr="Slide Number Placeholder 17"/>
          <p:cNvSpPr txBox="1"/>
          <p:nvPr/>
        </p:nvSpPr>
        <p:spPr>
          <a:xfrm>
            <a:off x="8345488" y="6429375"/>
            <a:ext cx="2652712" cy="217488"/>
          </a:xfrm>
          <a:prstGeom prst="rect">
            <a:avLst/>
          </a:prstGeom>
          <a:noFill/>
          <a:ln>
            <a:noFill/>
          </a:ln>
        </p:spPr>
        <p:txBody>
          <a:bodyPr spcFirstLastPara="1" wrap="square" lIns="45700" tIns="45700" rIns="45700" bIns="45700" anchor="ctr" anchorCtr="0">
            <a:spAutoFit/>
          </a:bodyPr>
          <a:lstStyle/>
          <a:p>
            <a:pPr marL="0" marR="0" lvl="0" indent="0" algn="r" rtl="0">
              <a:lnSpc>
                <a:spcPct val="100000"/>
              </a:lnSpc>
              <a:spcBef>
                <a:spcPts val="0"/>
              </a:spcBef>
              <a:spcAft>
                <a:spcPts val="0"/>
              </a:spcAft>
              <a:buClr>
                <a:schemeClr val="accent4"/>
              </a:buClr>
              <a:buSzPts val="800"/>
              <a:buFont typeface="Roboto"/>
              <a:buNone/>
            </a:pPr>
            <a:r>
              <a:rPr lang="en-US" sz="800" b="0" i="0" u="none" strike="noStrike" cap="none">
                <a:solidFill>
                  <a:schemeClr val="accent4"/>
                </a:solidFill>
                <a:latin typeface="Roboto"/>
                <a:ea typeface="Roboto"/>
                <a:cs typeface="Roboto"/>
                <a:sym typeface="Roboto"/>
              </a:rPr>
              <a:t>CONFIDENTIAL</a:t>
            </a:r>
            <a:endParaRPr/>
          </a:p>
        </p:txBody>
      </p:sp>
      <p:sp>
        <p:nvSpPr>
          <p:cNvPr id="122" name="Google Shape;122;p2" descr="Rectangle 11"/>
          <p:cNvSpPr txBox="1"/>
          <p:nvPr/>
        </p:nvSpPr>
        <p:spPr>
          <a:xfrm>
            <a:off x="538163" y="4427321"/>
            <a:ext cx="2109787" cy="646329"/>
          </a:xfrm>
          <a:prstGeom prst="rect">
            <a:avLst/>
          </a:prstGeom>
          <a:noFill/>
          <a:ln>
            <a:noFill/>
          </a:ln>
        </p:spPr>
        <p:txBody>
          <a:bodyPr spcFirstLastPara="1" wrap="square" lIns="45700" tIns="45700" rIns="45700" bIns="45700" anchor="b" anchorCtr="0">
            <a:spAutoFit/>
          </a:bodyPr>
          <a:lstStyle/>
          <a:p>
            <a:pPr marL="0" marR="0" lvl="0" indent="0" algn="r" rtl="0">
              <a:lnSpc>
                <a:spcPct val="100000"/>
              </a:lnSpc>
              <a:spcBef>
                <a:spcPts val="0"/>
              </a:spcBef>
              <a:spcAft>
                <a:spcPts val="0"/>
              </a:spcAft>
              <a:buClr>
                <a:srgbClr val="F8A436"/>
              </a:buClr>
              <a:buSzPts val="1200"/>
              <a:buFont typeface="Roboto Slab"/>
              <a:buNone/>
            </a:pPr>
            <a:r>
              <a:rPr lang="en-US" sz="1200" b="0" i="0" u="none" strike="noStrike" cap="none">
                <a:solidFill>
                  <a:srgbClr val="F8A436"/>
                </a:solidFill>
                <a:latin typeface="Roboto Slab"/>
                <a:ea typeface="Roboto Slab"/>
                <a:cs typeface="Roboto Slab"/>
                <a:sym typeface="Roboto Slab"/>
              </a:rPr>
              <a:t>Build foundations for growth and you’ll always be ready to scale</a:t>
            </a:r>
            <a:endParaRPr/>
          </a:p>
        </p:txBody>
      </p:sp>
      <p:sp>
        <p:nvSpPr>
          <p:cNvPr id="123" name="Google Shape;123;p2" descr="Rectangle 70"/>
          <p:cNvSpPr txBox="1"/>
          <p:nvPr/>
        </p:nvSpPr>
        <p:spPr>
          <a:xfrm>
            <a:off x="3255963" y="1184275"/>
            <a:ext cx="4338637" cy="268288"/>
          </a:xfrm>
          <a:prstGeom prst="rect">
            <a:avLst/>
          </a:prstGeom>
          <a:noFill/>
          <a:ln>
            <a:noFill/>
          </a:ln>
        </p:spPr>
        <p:txBody>
          <a:bodyPr spcFirstLastPara="1" wrap="square" lIns="45700" tIns="45700" rIns="45700" bIns="45700" anchor="t" anchorCtr="0">
            <a:spAutoFit/>
          </a:bodyPr>
          <a:lstStyle/>
          <a:p>
            <a:pPr marL="0" marR="0" lvl="0" indent="0" algn="l" rtl="0">
              <a:lnSpc>
                <a:spcPct val="200000"/>
              </a:lnSpc>
              <a:spcBef>
                <a:spcPts val="0"/>
              </a:spcBef>
              <a:spcAft>
                <a:spcPts val="0"/>
              </a:spcAft>
              <a:buNone/>
            </a:pPr>
            <a:r>
              <a:rPr lang="en-US" sz="1200" b="0" i="0" u="none" strike="noStrike" cap="none">
                <a:solidFill>
                  <a:srgbClr val="094B7C"/>
                </a:solidFill>
                <a:latin typeface="Helvetica Neue"/>
                <a:ea typeface="Helvetica Neue"/>
                <a:cs typeface="Helvetica Neue"/>
                <a:sym typeface="Helvetica Neue"/>
              </a:rPr>
              <a:t>SAZERAC</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386</Words>
  <Application>Microsoft Macintosh PowerPoint</Application>
  <PresentationFormat>Widescreen</PresentationFormat>
  <Paragraphs>35</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Calibri</vt:lpstr>
      <vt:lpstr>Roboto Medium</vt:lpstr>
      <vt:lpstr>Roboto Slab</vt:lpstr>
      <vt:lpstr>Roboto Slab Medium</vt:lpstr>
      <vt:lpstr>Helvetica Neue</vt:lpstr>
      <vt:lpstr>Roboto Slab ExtraBold</vt:lpstr>
      <vt:lpstr>Arial</vt:lpstr>
      <vt:lpstr>Roboto</vt:lpstr>
      <vt:lpstr>Roboto Slab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Moore</dc:creator>
  <cp:lastModifiedBy>Jennifer Wassel</cp:lastModifiedBy>
  <cp:revision>7</cp:revision>
  <dcterms:created xsi:type="dcterms:W3CDTF">2022-02-14T19:02:15Z</dcterms:created>
  <dcterms:modified xsi:type="dcterms:W3CDTF">2024-03-21T15:55:46Z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0x010100249C93FE0A586142BCC412C89B5B6709</vt:lpwstr>
  </property>
</Properties>
</file>