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embeddedFontLst>
    <p:embeddedFont>
      <p:font typeface="Helvetica Neue" panose="02000503000000020004" pitchFamily="2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  <p:embeddedFont>
      <p:font typeface="Roboto Slab" pitchFamily="2" charset="0"/>
      <p:regular r:id="rId17"/>
      <p:bold r:id="rId18"/>
    </p:embeddedFont>
    <p:embeddedFont>
      <p:font typeface="Roboto Slab ExtraBold" pitchFamily="2" charset="0"/>
      <p:bold r:id="rId19"/>
    </p:embeddedFont>
    <p:embeddedFont>
      <p:font typeface="Roboto Slab Light" panose="020F0302020204030204" pitchFamily="34" charset="0"/>
      <p:regular r:id="rId20"/>
      <p:bold r:id="rId21"/>
    </p:embeddedFont>
    <p:embeddedFont>
      <p:font typeface="Roboto Slab Medium" panose="020F050202020403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Mk+BAIh4yp1k6+SEVCGjxQj7a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f7fcd97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f7fcd97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 descr="Picture 27">
            <a:extLst>
              <a:ext uri="{FF2B5EF4-FFF2-40B4-BE49-F238E27FC236}">
                <a16:creationId xmlns:a16="http://schemas.microsoft.com/office/drawing/2014/main" id="{11B59FC7-0E29-A904-9043-7E46349B49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679" b="768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8;g21f7fcd9794_0_0" descr="Picture 3">
            <a:extLst>
              <a:ext uri="{FF2B5EF4-FFF2-40B4-BE49-F238E27FC236}">
                <a16:creationId xmlns:a16="http://schemas.microsoft.com/office/drawing/2014/main" id="{12D189C4-B41F-10BE-AA0D-7F07C589C270}"/>
              </a:ext>
            </a:extLst>
          </p:cNvPr>
          <p:cNvPicPr preferRelativeResize="0"/>
          <p:nvPr/>
        </p:nvPicPr>
        <p:blipFill rotWithShape="1">
          <a:blip r:embed="rId4">
            <a:alphaModFix amt="38000"/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1f7fcd9794_0_0"/>
          <p:cNvSpPr/>
          <p:nvPr/>
        </p:nvSpPr>
        <p:spPr>
          <a:xfrm>
            <a:off x="5465682" y="2609768"/>
            <a:ext cx="5755888" cy="1035300"/>
          </a:xfrm>
          <a:prstGeom prst="rect">
            <a:avLst/>
          </a:prstGeom>
          <a:solidFill>
            <a:srgbClr val="FFFFFF">
              <a:alpha val="5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g21f7fcd9794_0_0" descr="Picture 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0" y="0"/>
            <a:ext cx="22225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1f7fcd9794_0_0"/>
          <p:cNvSpPr txBox="1"/>
          <p:nvPr/>
        </p:nvSpPr>
        <p:spPr>
          <a:xfrm>
            <a:off x="3322054" y="3975736"/>
            <a:ext cx="7950000" cy="124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With a vision for a premium digital engagement platform, Under </a:t>
            </a:r>
            <a:r>
              <a:rPr lang="en-US" sz="1300" b="1" dirty="0" err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Armour</a:t>
            </a:r>
            <a:r>
              <a:rPr lang="en-US" sz="13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turned to </a:t>
            </a:r>
            <a:r>
              <a:rPr lang="en-US" sz="1300" b="1" dirty="0" err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Intevity</a:t>
            </a:r>
            <a:r>
              <a:rPr lang="en-US" sz="13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to identify the right enterprise tools to support growth.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We gave them an unexpected piece of advice: invest in building your own platform and get the most from out-of-the-box solutions. The result was a 14-year partnership building upon that foundation.</a:t>
            </a:r>
          </a:p>
        </p:txBody>
      </p:sp>
      <p:sp>
        <p:nvSpPr>
          <p:cNvPr id="92" name="Google Shape;92;g21f7fcd9794_0_0"/>
          <p:cNvSpPr txBox="1"/>
          <p:nvPr/>
        </p:nvSpPr>
        <p:spPr>
          <a:xfrm>
            <a:off x="813817" y="1230695"/>
            <a:ext cx="10956000" cy="46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Slab Light"/>
              <a:buNone/>
            </a:pPr>
            <a:r>
              <a:rPr lang="en-US" sz="2600" dirty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Engineering a pioneering platform to catalyze billion-dollar growth</a:t>
            </a:r>
          </a:p>
        </p:txBody>
      </p:sp>
      <p:sp>
        <p:nvSpPr>
          <p:cNvPr id="93" name="Google Shape;93;g21f7fcd9794_0_0"/>
          <p:cNvSpPr txBox="1"/>
          <p:nvPr/>
        </p:nvSpPr>
        <p:spPr>
          <a:xfrm>
            <a:off x="814023" y="383756"/>
            <a:ext cx="1729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g21f7fcd9794_0_0"/>
          <p:cNvGrpSpPr/>
          <p:nvPr/>
        </p:nvGrpSpPr>
        <p:grpSpPr>
          <a:xfrm>
            <a:off x="813800" y="1910225"/>
            <a:ext cx="10407349" cy="491599"/>
            <a:chOff x="443545" y="1297067"/>
            <a:chExt cx="7805707" cy="368708"/>
          </a:xfrm>
        </p:grpSpPr>
        <p:sp>
          <p:nvSpPr>
            <p:cNvPr id="95" name="Google Shape;95;g21f7fcd9794_0_0"/>
            <p:cNvSpPr/>
            <p:nvPr/>
          </p:nvSpPr>
          <p:spPr>
            <a:xfrm>
              <a:off x="443545" y="1297067"/>
              <a:ext cx="3050700" cy="368700"/>
            </a:xfrm>
            <a:prstGeom prst="rect">
              <a:avLst/>
            </a:prstGeom>
            <a:solidFill>
              <a:srgbClr val="FE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4C7E"/>
                  </a:solidFill>
                  <a:latin typeface="Roboto Slab ExtraBold"/>
                  <a:ea typeface="Roboto Slab ExtraBold"/>
                  <a:cs typeface="Roboto Slab ExtraBold"/>
                  <a:sym typeface="Roboto Slab ExtraBold"/>
                </a:rPr>
                <a:t>GLOBAL ATHLETIC COMMERCE BRAND</a:t>
              </a:r>
              <a:endParaRPr sz="1200" dirty="0">
                <a:solidFill>
                  <a:srgbClr val="000000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endParaRPr>
            </a:p>
          </p:txBody>
        </p:sp>
        <p:sp>
          <p:nvSpPr>
            <p:cNvPr id="96" name="Google Shape;96;g21f7fcd9794_0_0"/>
            <p:cNvSpPr/>
            <p:nvPr/>
          </p:nvSpPr>
          <p:spPr>
            <a:xfrm>
              <a:off x="3494303" y="1297067"/>
              <a:ext cx="2553900" cy="368700"/>
            </a:xfrm>
            <a:prstGeom prst="rect">
              <a:avLst/>
            </a:prstGeom>
            <a:solidFill>
              <a:srgbClr val="FCB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4C7E"/>
                  </a:solidFill>
                  <a:latin typeface="Roboto Slab Medium"/>
                  <a:ea typeface="Roboto Slab Medium"/>
                  <a:cs typeface="Roboto Slab Medium"/>
                  <a:sym typeface="Roboto Slab Medium"/>
                </a:rPr>
                <a:t>$5.9B Annual Revenue</a:t>
              </a:r>
              <a:endParaRPr lang="en-US" sz="1200" dirty="0">
                <a:latin typeface="Roboto Slab Medium"/>
                <a:ea typeface="Roboto Slab Medium"/>
                <a:cs typeface="Roboto Slab Medium"/>
                <a:sym typeface="Roboto Slab Medium"/>
              </a:endParaRPr>
            </a:p>
          </p:txBody>
        </p:sp>
        <p:sp>
          <p:nvSpPr>
            <p:cNvPr id="97" name="Google Shape;97;g21f7fcd9794_0_0"/>
            <p:cNvSpPr/>
            <p:nvPr/>
          </p:nvSpPr>
          <p:spPr>
            <a:xfrm>
              <a:off x="6048151" y="1297075"/>
              <a:ext cx="2201100" cy="368700"/>
            </a:xfrm>
            <a:prstGeom prst="rect">
              <a:avLst/>
            </a:prstGeom>
            <a:solidFill>
              <a:srgbClr val="F8A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4C7E"/>
                  </a:solidFill>
                  <a:latin typeface="Roboto Slab Medium"/>
                  <a:ea typeface="Roboto Slab Medium"/>
                  <a:cs typeface="Roboto Slab Medium"/>
                  <a:sym typeface="Roboto Slab Medium"/>
                </a:rPr>
                <a:t>7,400 Employees</a:t>
              </a:r>
              <a:endParaRPr sz="1200" dirty="0">
                <a:solidFill>
                  <a:srgbClr val="004C7E"/>
                </a:solidFill>
                <a:latin typeface="Roboto Slab Medium"/>
                <a:ea typeface="Roboto Slab Medium"/>
                <a:cs typeface="Roboto Slab Medium"/>
                <a:sym typeface="Roboto Slab Medium"/>
              </a:endParaRPr>
            </a:p>
          </p:txBody>
        </p:sp>
      </p:grpSp>
      <p:sp>
        <p:nvSpPr>
          <p:cNvPr id="98" name="Google Shape;98;g21f7fcd9794_0_0"/>
          <p:cNvSpPr txBox="1"/>
          <p:nvPr/>
        </p:nvSpPr>
        <p:spPr>
          <a:xfrm>
            <a:off x="5644320" y="2791431"/>
            <a:ext cx="5358254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Under </a:t>
            </a:r>
            <a:r>
              <a:rPr lang="en-US" sz="1000" dirty="0" err="1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Armour</a:t>
            </a:r>
            <a:r>
              <a:rPr lang="en-US" sz="1000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Inc. is a developer, marketer, and distributor of apparel, footwear, and related accessories. It sells products through retail stores, direct-to-consumer sales channels, e-commerce websites worldwide.</a:t>
            </a:r>
          </a:p>
        </p:txBody>
      </p:sp>
      <p:pic>
        <p:nvPicPr>
          <p:cNvPr id="99" name="Google Shape;99;g21f7fcd9794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568" y="4928395"/>
            <a:ext cx="1729199" cy="13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1f7fcd9794_0_0"/>
          <p:cNvSpPr/>
          <p:nvPr/>
        </p:nvSpPr>
        <p:spPr>
          <a:xfrm rot="-5400000">
            <a:off x="1856073" y="2218795"/>
            <a:ext cx="502600" cy="1878833"/>
          </a:xfrm>
          <a:prstGeom prst="flowChartOffpageConnector">
            <a:avLst/>
          </a:prstGeom>
          <a:solidFill>
            <a:srgbClr val="F8A4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1f7fcd9794_0_0"/>
          <p:cNvSpPr/>
          <p:nvPr/>
        </p:nvSpPr>
        <p:spPr>
          <a:xfrm>
            <a:off x="824843" y="2637362"/>
            <a:ext cx="1955700" cy="3636000"/>
          </a:xfrm>
          <a:prstGeom prst="rect">
            <a:avLst/>
          </a:prstGeom>
          <a:solidFill>
            <a:srgbClr val="FAA52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1f7fcd9794_0_0"/>
          <p:cNvSpPr/>
          <p:nvPr/>
        </p:nvSpPr>
        <p:spPr>
          <a:xfrm>
            <a:off x="824855" y="3832111"/>
            <a:ext cx="1955700" cy="2440500"/>
          </a:xfrm>
          <a:prstGeom prst="rect">
            <a:avLst/>
          </a:prstGeom>
          <a:solidFill>
            <a:srgbClr val="FFFFFF">
              <a:alpha val="16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1f7fcd9794_0_0"/>
          <p:cNvSpPr/>
          <p:nvPr/>
        </p:nvSpPr>
        <p:spPr>
          <a:xfrm>
            <a:off x="824843" y="5076232"/>
            <a:ext cx="1955700" cy="1196700"/>
          </a:xfrm>
          <a:prstGeom prst="rect">
            <a:avLst/>
          </a:prstGeom>
          <a:solidFill>
            <a:srgbClr val="FFFFFF">
              <a:alpha val="25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g21f7fcd9794_0_0"/>
          <p:cNvGrpSpPr/>
          <p:nvPr/>
        </p:nvGrpSpPr>
        <p:grpSpPr>
          <a:xfrm>
            <a:off x="967351" y="2741787"/>
            <a:ext cx="1669688" cy="938669"/>
            <a:chOff x="354622" y="3725420"/>
            <a:chExt cx="1697700" cy="914793"/>
          </a:xfrm>
        </p:grpSpPr>
        <p:sp>
          <p:nvSpPr>
            <p:cNvPr id="105" name="Google Shape;105;g21f7fcd9794_0_0"/>
            <p:cNvSpPr txBox="1"/>
            <p:nvPr/>
          </p:nvSpPr>
          <p:spPr>
            <a:xfrm>
              <a:off x="554724" y="3725420"/>
              <a:ext cx="12975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r>
                <a:rPr lang="en-US" sz="3300" dirty="0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111x</a:t>
              </a:r>
              <a:endParaRPr sz="3300" i="0" u="none" strike="noStrike" cap="none" dirty="0">
                <a:solidFill>
                  <a:srgbClr val="004C7E"/>
                </a:solidFill>
              </a:endParaRPr>
            </a:p>
          </p:txBody>
        </p:sp>
        <p:sp>
          <p:nvSpPr>
            <p:cNvPr id="106" name="Google Shape;106;g21f7fcd9794_0_0"/>
            <p:cNvSpPr txBox="1"/>
            <p:nvPr/>
          </p:nvSpPr>
          <p:spPr>
            <a:xfrm>
              <a:off x="354622" y="4248413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ONLINE</a:t>
              </a:r>
              <a:b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SALES BOOST</a:t>
              </a:r>
            </a:p>
          </p:txBody>
        </p:sp>
      </p:grpSp>
      <p:grpSp>
        <p:nvGrpSpPr>
          <p:cNvPr id="107" name="Google Shape;107;g21f7fcd9794_0_0"/>
          <p:cNvGrpSpPr/>
          <p:nvPr/>
        </p:nvGrpSpPr>
        <p:grpSpPr>
          <a:xfrm>
            <a:off x="967445" y="5175526"/>
            <a:ext cx="1669688" cy="938679"/>
            <a:chOff x="4166335" y="3799661"/>
            <a:chExt cx="1697700" cy="914803"/>
          </a:xfrm>
        </p:grpSpPr>
        <p:sp>
          <p:nvSpPr>
            <p:cNvPr id="108" name="Google Shape;108;g21f7fcd9794_0_0"/>
            <p:cNvSpPr txBox="1"/>
            <p:nvPr/>
          </p:nvSpPr>
          <p:spPr>
            <a:xfrm>
              <a:off x="4218260" y="3799661"/>
              <a:ext cx="15939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r>
                <a:rPr lang="en-US" sz="3300" dirty="0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14</a:t>
              </a:r>
              <a:endParaRPr sz="3300" b="0" i="0" u="none" strike="noStrike" cap="none" dirty="0">
                <a:solidFill>
                  <a:srgbClr val="004C7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1f7fcd9794_0_0"/>
            <p:cNvSpPr txBox="1"/>
            <p:nvPr/>
          </p:nvSpPr>
          <p:spPr>
            <a:xfrm>
              <a:off x="4166335" y="4322664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YEARS OF GO-TO PARTNERSHIP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endParaRPr lang="en-US" sz="900" dirty="0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10" name="Google Shape;110;g21f7fcd9794_0_0"/>
          <p:cNvGrpSpPr/>
          <p:nvPr/>
        </p:nvGrpSpPr>
        <p:grpSpPr>
          <a:xfrm>
            <a:off x="967394" y="3971920"/>
            <a:ext cx="1669688" cy="938679"/>
            <a:chOff x="2033210" y="3725447"/>
            <a:chExt cx="1697700" cy="914803"/>
          </a:xfrm>
        </p:grpSpPr>
        <p:sp>
          <p:nvSpPr>
            <p:cNvPr id="111" name="Google Shape;111;g21f7fcd9794_0_0"/>
            <p:cNvSpPr txBox="1"/>
            <p:nvPr/>
          </p:nvSpPr>
          <p:spPr>
            <a:xfrm>
              <a:off x="2085135" y="3725447"/>
              <a:ext cx="15939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r>
                <a:rPr lang="en-US" sz="3300" dirty="0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$1B</a:t>
              </a:r>
              <a:endParaRPr sz="3300" dirty="0">
                <a:solidFill>
                  <a:srgbClr val="004C7E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endParaRPr sz="2800" dirty="0">
                <a:solidFill>
                  <a:srgbClr val="004C7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112" name="Google Shape;112;g21f7fcd9794_0_0"/>
            <p:cNvSpPr txBox="1"/>
            <p:nvPr/>
          </p:nvSpPr>
          <p:spPr>
            <a:xfrm>
              <a:off x="2033210" y="4248450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REVENUE</a:t>
              </a:r>
              <a:b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-US" sz="900" dirty="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BREAKTHROUGH</a:t>
              </a:r>
            </a:p>
          </p:txBody>
        </p:sp>
      </p:grpSp>
      <p:pic>
        <p:nvPicPr>
          <p:cNvPr id="113" name="Google Shape;113;g21f7fcd9794_0_0" descr="Pictur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9157" y="763587"/>
            <a:ext cx="1375309" cy="358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1f7fcd9794_0_0"/>
          <p:cNvSpPr/>
          <p:nvPr/>
        </p:nvSpPr>
        <p:spPr>
          <a:xfrm>
            <a:off x="3322050" y="3832800"/>
            <a:ext cx="7899000" cy="18000"/>
          </a:xfrm>
          <a:prstGeom prst="rect">
            <a:avLst/>
          </a:prstGeom>
          <a:solidFill>
            <a:srgbClr val="F8A4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1f7fcd9794_0_0" descr="Slide Number"/>
          <p:cNvSpPr txBox="1"/>
          <p:nvPr/>
        </p:nvSpPr>
        <p:spPr>
          <a:xfrm>
            <a:off x="11725763" y="6429375"/>
            <a:ext cx="2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8A4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sz="800" b="0" i="0" u="none" strike="noStrike" cap="none">
              <a:solidFill>
                <a:srgbClr val="F8A4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21f7fcd9794_0_0" descr="Slide Number Placeholder 17"/>
          <p:cNvSpPr txBox="1"/>
          <p:nvPr/>
        </p:nvSpPr>
        <p:spPr>
          <a:xfrm>
            <a:off x="8934938" y="6429375"/>
            <a:ext cx="265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"/>
              <a:buFont typeface="Roboto"/>
              <a:buNone/>
            </a:pPr>
            <a:r>
              <a:rPr lang="en-US" sz="800" b="0" i="0" u="none" strike="noStrike" cap="none">
                <a:solidFill>
                  <a:srgbClr val="F8A436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>
              <a:solidFill>
                <a:srgbClr val="F8A436"/>
              </a:solidFill>
            </a:endParaRPr>
          </a:p>
        </p:txBody>
      </p:sp>
      <p:pic>
        <p:nvPicPr>
          <p:cNvPr id="117" name="Google Shape;117;g21f7fcd9794_0_0" descr="Picture 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28035">
            <a:off x="3077432" y="1192422"/>
            <a:ext cx="1684644" cy="59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1f7fcd9794_0_0"/>
          <p:cNvSpPr/>
          <p:nvPr/>
        </p:nvSpPr>
        <p:spPr>
          <a:xfrm>
            <a:off x="3352425" y="5437341"/>
            <a:ext cx="7899000" cy="830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g21f7fcd9794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45643" y="5549721"/>
            <a:ext cx="418780" cy="32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1f7fcd9794_0_0"/>
          <p:cNvSpPr txBox="1"/>
          <p:nvPr/>
        </p:nvSpPr>
        <p:spPr>
          <a:xfrm>
            <a:off x="3541542" y="5981263"/>
            <a:ext cx="7365600" cy="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en-US" sz="7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BRIAN JOHNSTON</a:t>
            </a:r>
            <a:r>
              <a:rPr lang="en-US" sz="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DIRECTOR OF E-COMMERCE &amp; ENGINEERING, UNDER ARMOUR</a:t>
            </a:r>
            <a:endParaRPr sz="60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86;p1" descr="Picture 12">
            <a:extLst>
              <a:ext uri="{FF2B5EF4-FFF2-40B4-BE49-F238E27FC236}">
                <a16:creationId xmlns:a16="http://schemas.microsoft.com/office/drawing/2014/main" id="{1E47358C-DFC9-6FF4-0508-BE4F8E15C1C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64854" y="2607892"/>
            <a:ext cx="1782763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0;p1" descr="Picture 29">
            <a:extLst>
              <a:ext uri="{FF2B5EF4-FFF2-40B4-BE49-F238E27FC236}">
                <a16:creationId xmlns:a16="http://schemas.microsoft.com/office/drawing/2014/main" id="{F8C11D88-702A-9B5C-040C-91D2CEADBB4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310128">
            <a:off x="7356149" y="1556585"/>
            <a:ext cx="2836862" cy="2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1f7fcd9794_0_0"/>
          <p:cNvSpPr txBox="1"/>
          <p:nvPr/>
        </p:nvSpPr>
        <p:spPr>
          <a:xfrm>
            <a:off x="3542395" y="5523664"/>
            <a:ext cx="7669500" cy="42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8A436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“</a:t>
            </a:r>
            <a:r>
              <a:rPr lang="en-US" sz="2000" dirty="0" err="1">
                <a:solidFill>
                  <a:srgbClr val="F8A436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Intevity</a:t>
            </a:r>
            <a:r>
              <a:rPr lang="en-US" sz="2000" dirty="0">
                <a:solidFill>
                  <a:srgbClr val="F8A436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 has always been our ‘go to’ partner.”</a:t>
            </a:r>
            <a:endParaRPr sz="2000" dirty="0">
              <a:solidFill>
                <a:srgbClr val="F8A436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 descr="Picture 2"/>
          <p:cNvPicPr preferRelativeResize="0"/>
          <p:nvPr/>
        </p:nvPicPr>
        <p:blipFill rotWithShape="1">
          <a:blip r:embed="rId3">
            <a:alphaModFix/>
          </a:blip>
          <a:srcRect r="31682"/>
          <a:stretch/>
        </p:blipFill>
        <p:spPr>
          <a:xfrm>
            <a:off x="9702800" y="2490788"/>
            <a:ext cx="2527300" cy="38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Picture 9"/>
          <p:cNvPicPr preferRelativeResize="0"/>
          <p:nvPr/>
        </p:nvPicPr>
        <p:blipFill rotWithShape="1">
          <a:blip r:embed="rId4">
            <a:alphaModFix/>
          </a:blip>
          <a:srcRect r="31926"/>
          <a:stretch/>
        </p:blipFill>
        <p:spPr>
          <a:xfrm>
            <a:off x="9902825" y="3181350"/>
            <a:ext cx="2327275" cy="19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Picture 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69750" y="0"/>
            <a:ext cx="222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 descr="Rectangle 10"/>
          <p:cNvSpPr txBox="1"/>
          <p:nvPr/>
        </p:nvSpPr>
        <p:spPr>
          <a:xfrm>
            <a:off x="3205163" y="1504950"/>
            <a:ext cx="6230937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2400"/>
              <a:buFont typeface="Roboto Slab"/>
              <a:buNone/>
            </a:pPr>
            <a:r>
              <a:rPr lang="en-US" sz="2400" b="0" i="0" u="none" strike="noStrike" cap="none">
                <a:solidFill>
                  <a:srgbClr val="094B7C"/>
                </a:solidFill>
                <a:latin typeface="Roboto Slab"/>
                <a:ea typeface="Roboto Slab"/>
                <a:cs typeface="Roboto Slab"/>
                <a:sym typeface="Roboto Slab"/>
              </a:rPr>
              <a:t>A custom ecommerce solution built to perform like a pro athlete</a:t>
            </a:r>
            <a:endParaRPr/>
          </a:p>
        </p:txBody>
      </p:sp>
      <p:sp>
        <p:nvSpPr>
          <p:cNvPr id="110" name="Google Shape;110;p2" descr="Rectangle 11"/>
          <p:cNvSpPr txBox="1"/>
          <p:nvPr/>
        </p:nvSpPr>
        <p:spPr>
          <a:xfrm>
            <a:off x="942975" y="4575175"/>
            <a:ext cx="1704975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436"/>
              </a:buClr>
              <a:buSzPts val="1200"/>
              <a:buFont typeface="Roboto Slab"/>
              <a:buNone/>
            </a:pPr>
            <a:r>
              <a:rPr lang="en-US" sz="1200" b="0" i="0" u="none" strike="noStrike" cap="none">
                <a:solidFill>
                  <a:srgbClr val="F8A436"/>
                </a:solidFill>
                <a:latin typeface="Roboto Slab"/>
                <a:ea typeface="Roboto Slab"/>
                <a:cs typeface="Roboto Slab"/>
                <a:sym typeface="Roboto Slab"/>
              </a:rPr>
              <a:t>Own the platform to</a:t>
            </a:r>
            <a:br>
              <a:rPr lang="en-US" sz="1200" b="0" i="0" u="none" strike="noStrike" cap="none">
                <a:solidFill>
                  <a:srgbClr val="F8A436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1200" b="0" i="0" u="none" strike="noStrike" cap="none">
                <a:solidFill>
                  <a:srgbClr val="F8A436"/>
                </a:solidFill>
                <a:latin typeface="Roboto Slab"/>
                <a:ea typeface="Roboto Slab"/>
                <a:cs typeface="Roboto Slab"/>
                <a:sym typeface="Roboto Slab"/>
              </a:rPr>
              <a:t>drive your business</a:t>
            </a:r>
            <a:endParaRPr/>
          </a:p>
        </p:txBody>
      </p:sp>
      <p:sp>
        <p:nvSpPr>
          <p:cNvPr id="111" name="Google Shape;111;p2" descr="Rectangle 70"/>
          <p:cNvSpPr txBox="1"/>
          <p:nvPr/>
        </p:nvSpPr>
        <p:spPr>
          <a:xfrm>
            <a:off x="3255963" y="1184275"/>
            <a:ext cx="4338637" cy="40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200"/>
              <a:buFont typeface="Roboto"/>
              <a:buNone/>
            </a:pPr>
            <a:r>
              <a:rPr lang="en-US" sz="1200" b="0" i="0" u="none" strike="noStrike" cap="none">
                <a:solidFill>
                  <a:srgbClr val="094B7C"/>
                </a:solidFill>
                <a:latin typeface="Roboto"/>
                <a:ea typeface="Roboto"/>
                <a:cs typeface="Roboto"/>
                <a:sym typeface="Roboto"/>
              </a:rPr>
              <a:t>UNDER ARMOUR</a:t>
            </a:r>
            <a:endParaRPr/>
          </a:p>
        </p:txBody>
      </p:sp>
      <p:sp>
        <p:nvSpPr>
          <p:cNvPr id="112" name="Google Shape;112;p2" descr="Rectangle 19"/>
          <p:cNvSpPr txBox="1"/>
          <p:nvPr/>
        </p:nvSpPr>
        <p:spPr>
          <a:xfrm>
            <a:off x="3214688" y="2381250"/>
            <a:ext cx="79883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436"/>
              </a:buClr>
              <a:buSzPts val="1800"/>
              <a:buFont typeface="Roboto Slab"/>
              <a:buNone/>
            </a:pPr>
            <a:r>
              <a:rPr lang="en-US" sz="1800" b="0" i="0" u="none" strike="noStrike" cap="none">
                <a:solidFill>
                  <a:srgbClr val="F8A436"/>
                </a:solidFill>
                <a:latin typeface="Roboto Slab"/>
                <a:ea typeface="Roboto Slab"/>
                <a:cs typeface="Roboto Slab"/>
                <a:sym typeface="Roboto Slab"/>
              </a:rPr>
              <a:t>Increasing online revenue from $9m to $1B over 14 years</a:t>
            </a:r>
            <a:endParaRPr/>
          </a:p>
        </p:txBody>
      </p:sp>
      <p:pic>
        <p:nvPicPr>
          <p:cNvPr id="113" name="Google Shape;113;p2" descr="Picture 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63" y="5667375"/>
            <a:ext cx="2336800" cy="989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" descr="Straight Connector 22"/>
          <p:cNvCxnSpPr/>
          <p:nvPr/>
        </p:nvCxnSpPr>
        <p:spPr>
          <a:xfrm rot="10800000">
            <a:off x="368300" y="5222875"/>
            <a:ext cx="2239963" cy="0"/>
          </a:xfrm>
          <a:prstGeom prst="straightConnector1">
            <a:avLst/>
          </a:prstGeom>
          <a:noFill/>
          <a:ln w="22225" cap="flat" cmpd="sng">
            <a:solidFill>
              <a:srgbClr val="F8A4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" descr="Rectangle 23"/>
          <p:cNvSpPr txBox="1"/>
          <p:nvPr/>
        </p:nvSpPr>
        <p:spPr>
          <a:xfrm>
            <a:off x="3214688" y="3063874"/>
            <a:ext cx="5780087" cy="30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ASK</a:t>
            </a:r>
            <a:endParaRPr dirty="0"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To utilize a cutting-edge digital platform to consolidate customer relationships and drive growth for Under </a:t>
            </a:r>
            <a:r>
              <a:rPr lang="en-US" sz="900" b="0" i="0" u="none" strike="noStrike" cap="none" dirty="0" err="1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Armour</a:t>
            </a:r>
            <a:r>
              <a:rPr lang="en-US" sz="9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 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DISCOVERY</a:t>
            </a:r>
            <a:endParaRPr dirty="0"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We first assessed Under </a:t>
            </a:r>
            <a:r>
              <a:rPr lang="en-US" sz="900" b="0" i="0" u="none" strike="noStrike" cap="none" dirty="0" err="1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Armour’s</a:t>
            </a:r>
            <a:r>
              <a:rPr lang="en-US" sz="9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options for a platform capable of driving both immediate benefit and longer-term revenue growth through market-leading engagement. Digging deeper into the opportunity, we identified that investing in a custom platform could drive innovation and personalization by also integrating with best-of-breed solutions. 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endParaRPr sz="1000" b="0" i="0" u="none" strike="noStrike" cap="none" dirty="0">
              <a:solidFill>
                <a:srgbClr val="094B7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RESULT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focus of Under </a:t>
            </a:r>
            <a:r>
              <a:rPr lang="en-US" sz="900" b="0" i="0" u="none" strike="noStrike" cap="none" dirty="0" err="1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Armour's</a:t>
            </a:r>
            <a:r>
              <a:rPr lang="en-US" sz="9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digital eCommerce platform shifted from short-term planning to a longer-term technology cycle. With the ability to drive innovation and personalization at their own pace, a 7-phase digital growth roadmap took them from $9m revenue in 2006 to over $1b mark.</a:t>
            </a:r>
            <a:r>
              <a:rPr lang="en-US" sz="1000" b="0" i="0" u="none" strike="noStrike" cap="none" dirty="0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endParaRPr dirty="0"/>
          </a:p>
        </p:txBody>
      </p:sp>
      <p:pic>
        <p:nvPicPr>
          <p:cNvPr id="116" name="Google Shape;116;p2" descr="Picture 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7875" y="760413"/>
            <a:ext cx="1382713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Picture 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28026">
            <a:off x="3146425" y="1955800"/>
            <a:ext cx="13620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Picture 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12363">
            <a:off x="6519863" y="2687123"/>
            <a:ext cx="137795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Picture 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09150" y="1614488"/>
            <a:ext cx="23368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1191875" y="6429375"/>
            <a:ext cx="1619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800" b="0" i="0" u="none" strike="noStrike" cap="non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" descr="Slide Number Placeholder 17"/>
          <p:cNvSpPr txBox="1"/>
          <p:nvPr/>
        </p:nvSpPr>
        <p:spPr>
          <a:xfrm>
            <a:off x="8345488" y="6429375"/>
            <a:ext cx="2652712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Roboto"/>
              <a:buNone/>
            </a:pPr>
            <a:r>
              <a:rPr lang="en-US" sz="8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/>
          </a:p>
        </p:txBody>
      </p:sp>
      <p:sp>
        <p:nvSpPr>
          <p:cNvPr id="122" name="Google Shape;122;p2" descr="Rectangle 70"/>
          <p:cNvSpPr txBox="1"/>
          <p:nvPr/>
        </p:nvSpPr>
        <p:spPr>
          <a:xfrm>
            <a:off x="1000125" y="684213"/>
            <a:ext cx="4338638" cy="32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8A436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8A436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316</Words>
  <Application>Microsoft Macintosh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Roboto Medium</vt:lpstr>
      <vt:lpstr>Roboto Slab</vt:lpstr>
      <vt:lpstr>Roboto Slab Medium</vt:lpstr>
      <vt:lpstr>Helvetica Neue</vt:lpstr>
      <vt:lpstr>Roboto Slab ExtraBold</vt:lpstr>
      <vt:lpstr>Arial</vt:lpstr>
      <vt:lpstr>Roboto</vt:lpstr>
      <vt:lpstr>Roboto Slab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Moore</dc:creator>
  <cp:lastModifiedBy>Jennifer Wassel</cp:lastModifiedBy>
  <cp:revision>4</cp:revision>
  <dcterms:created xsi:type="dcterms:W3CDTF">2022-02-14T19:02:15Z</dcterms:created>
  <dcterms:modified xsi:type="dcterms:W3CDTF">2024-03-21T15:36:34Z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0x010100249C93FE0A586142BCC412C89B5B6709</vt:lpwstr>
  </property>
</Properties>
</file>